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81" r:id="rId4"/>
    <p:sldId id="259" r:id="rId5"/>
    <p:sldId id="312" r:id="rId6"/>
    <p:sldId id="289" r:id="rId7"/>
    <p:sldId id="288" r:id="rId8"/>
    <p:sldId id="314" r:id="rId9"/>
    <p:sldId id="291" r:id="rId10"/>
    <p:sldId id="290" r:id="rId11"/>
    <p:sldId id="316" r:id="rId12"/>
    <p:sldId id="317" r:id="rId13"/>
    <p:sldId id="323" r:id="rId14"/>
    <p:sldId id="318" r:id="rId15"/>
    <p:sldId id="315" r:id="rId16"/>
    <p:sldId id="319" r:id="rId17"/>
    <p:sldId id="309" r:id="rId18"/>
    <p:sldId id="308" r:id="rId19"/>
    <p:sldId id="311" r:id="rId20"/>
    <p:sldId id="320" r:id="rId21"/>
    <p:sldId id="321" r:id="rId22"/>
    <p:sldId id="322" r:id="rId23"/>
    <p:sldId id="298" r:id="rId24"/>
    <p:sldId id="299" r:id="rId25"/>
    <p:sldId id="300" r:id="rId26"/>
    <p:sldId id="301" r:id="rId27"/>
    <p:sldId id="302" r:id="rId2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3" orient="horz" pos="2999" userDrawn="1">
          <p15:clr>
            <a:srgbClr val="A4A3A4"/>
          </p15:clr>
        </p15:guide>
        <p15:guide id="4" pos="2434" userDrawn="1">
          <p15:clr>
            <a:srgbClr val="A4A3A4"/>
          </p15:clr>
        </p15:guide>
        <p15:guide id="5" pos="3840" userDrawn="1">
          <p15:clr>
            <a:srgbClr val="A4A3A4"/>
          </p15:clr>
        </p15:guide>
        <p15:guide id="6" orient="horz" pos="1389" userDrawn="1">
          <p15:clr>
            <a:srgbClr val="A4A3A4"/>
          </p15:clr>
        </p15:guide>
        <p15:guide id="7" pos="211" userDrawn="1">
          <p15:clr>
            <a:srgbClr val="A4A3A4"/>
          </p15:clr>
        </p15:guide>
        <p15:guide id="8" pos="7469" userDrawn="1">
          <p15:clr>
            <a:srgbClr val="A4A3A4"/>
          </p15:clr>
        </p15:guide>
        <p15:guide id="9" pos="524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CD9BB"/>
    <a:srgbClr val="443828"/>
    <a:srgbClr val="FFFFFF"/>
    <a:srgbClr val="5A9B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101" d="100"/>
          <a:sy n="101" d="100"/>
        </p:scale>
        <p:origin x="138" y="342"/>
      </p:cViewPr>
      <p:guideLst>
        <p:guide orient="horz" pos="2160"/>
        <p:guide orient="horz" pos="2999"/>
        <p:guide pos="2434"/>
        <p:guide pos="3840"/>
        <p:guide orient="horz" pos="1389"/>
        <p:guide pos="211"/>
        <p:guide pos="7469"/>
        <p:guide pos="524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2DB8D-575C-4AA9-B2E4-D69B10188DB3}" type="datetimeFigureOut">
              <a:rPr lang="ko-KR" altLang="en-US" smtClean="0"/>
              <a:t>2021-04-23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DEF61-7A7E-429C-9236-D599CA7C6E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82547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2DB8D-575C-4AA9-B2E4-D69B10188DB3}" type="datetimeFigureOut">
              <a:rPr lang="ko-KR" altLang="en-US" smtClean="0"/>
              <a:t>2021-04-23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DEF61-7A7E-429C-9236-D599CA7C6E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00278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2DB8D-575C-4AA9-B2E4-D69B10188DB3}" type="datetimeFigureOut">
              <a:rPr lang="ko-KR" altLang="en-US" smtClean="0"/>
              <a:t>2021-04-23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DEF61-7A7E-429C-9236-D599CA7C6E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88379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2DB8D-575C-4AA9-B2E4-D69B10188DB3}" type="datetimeFigureOut">
              <a:rPr lang="ko-KR" altLang="en-US" smtClean="0"/>
              <a:t>2021-04-23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DEF61-7A7E-429C-9236-D599CA7C6E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2061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2DB8D-575C-4AA9-B2E4-D69B10188DB3}" type="datetimeFigureOut">
              <a:rPr lang="ko-KR" altLang="en-US" smtClean="0"/>
              <a:t>2021-04-23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DEF61-7A7E-429C-9236-D599CA7C6E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983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2DB8D-575C-4AA9-B2E4-D69B10188DB3}" type="datetimeFigureOut">
              <a:rPr lang="ko-KR" altLang="en-US" smtClean="0"/>
              <a:t>2021-04-23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DEF61-7A7E-429C-9236-D599CA7C6E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20751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2DB8D-575C-4AA9-B2E4-D69B10188DB3}" type="datetimeFigureOut">
              <a:rPr lang="ko-KR" altLang="en-US" smtClean="0"/>
              <a:t>2021-04-23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DEF61-7A7E-429C-9236-D599CA7C6E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78556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2DB8D-575C-4AA9-B2E4-D69B10188DB3}" type="datetimeFigureOut">
              <a:rPr lang="ko-KR" altLang="en-US" smtClean="0"/>
              <a:t>2021-04-23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DEF61-7A7E-429C-9236-D599CA7C6E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58647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2DB8D-575C-4AA9-B2E4-D69B10188DB3}" type="datetimeFigureOut">
              <a:rPr lang="ko-KR" altLang="en-US" smtClean="0"/>
              <a:t>2021-04-23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DEF61-7A7E-429C-9236-D599CA7C6E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95650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2DB8D-575C-4AA9-B2E4-D69B10188DB3}" type="datetimeFigureOut">
              <a:rPr lang="ko-KR" altLang="en-US" smtClean="0"/>
              <a:t>2021-04-23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DEF61-7A7E-429C-9236-D599CA7C6E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97784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2DB8D-575C-4AA9-B2E4-D69B10188DB3}" type="datetimeFigureOut">
              <a:rPr lang="ko-KR" altLang="en-US" smtClean="0"/>
              <a:t>2021-04-23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DEF61-7A7E-429C-9236-D599CA7C6E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84043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B2DB8D-575C-4AA9-B2E4-D69B10188DB3}" type="datetimeFigureOut">
              <a:rPr lang="ko-KR" altLang="en-US" smtClean="0"/>
              <a:t>2021-04-23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3DEF61-7A7E-429C-9236-D599CA7C6E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86190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가디언 테일즈 : 네이버 포스트">
            <a:extLst>
              <a:ext uri="{FF2B5EF4-FFF2-40B4-BE49-F238E27FC236}">
                <a16:creationId xmlns:a16="http://schemas.microsoft.com/office/drawing/2014/main" id="{2F8E2CB5-C0D8-456A-965D-9232384DD4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672" y="11431"/>
            <a:ext cx="11713203" cy="4841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0345EB04-0A24-4AC6-B55E-A6BD0E607DC8}"/>
              </a:ext>
            </a:extLst>
          </p:cNvPr>
          <p:cNvSpPr/>
          <p:nvPr/>
        </p:nvSpPr>
        <p:spPr>
          <a:xfrm>
            <a:off x="0" y="4852889"/>
            <a:ext cx="12192000" cy="200511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BF49C6-AA41-4198-BB5A-D9BD7329C299}"/>
              </a:ext>
            </a:extLst>
          </p:cNvPr>
          <p:cNvSpPr txBox="1"/>
          <p:nvPr/>
        </p:nvSpPr>
        <p:spPr>
          <a:xfrm>
            <a:off x="3574256" y="5089466"/>
            <a:ext cx="504348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가디언 테일즈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311035-0F57-4C08-ABFD-695D78506BCD}"/>
              </a:ext>
            </a:extLst>
          </p:cNvPr>
          <p:cNvSpPr txBox="1"/>
          <p:nvPr/>
        </p:nvSpPr>
        <p:spPr>
          <a:xfrm>
            <a:off x="4305300" y="6255874"/>
            <a:ext cx="358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엔드 컨텐츠 역기획서</a:t>
            </a:r>
          </a:p>
        </p:txBody>
      </p:sp>
    </p:spTree>
    <p:extLst>
      <p:ext uri="{BB962C8B-B14F-4D97-AF65-F5344CB8AC3E}">
        <p14:creationId xmlns:p14="http://schemas.microsoft.com/office/powerpoint/2010/main" val="1182805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285B04AC-A457-43FA-B15A-EF023F1B97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50"/>
          <a:stretch/>
        </p:blipFill>
        <p:spPr>
          <a:xfrm>
            <a:off x="3516600" y="2218749"/>
            <a:ext cx="5158800" cy="2546387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4520460B-654D-4B5D-9D19-4CB8A21E9F6E}"/>
              </a:ext>
            </a:extLst>
          </p:cNvPr>
          <p:cNvSpPr/>
          <p:nvPr/>
        </p:nvSpPr>
        <p:spPr>
          <a:xfrm>
            <a:off x="0" y="0"/>
            <a:ext cx="12192000" cy="12671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2ACE03-5544-4F8D-A657-1892B837A1A2}"/>
              </a:ext>
            </a:extLst>
          </p:cNvPr>
          <p:cNvSpPr txBox="1"/>
          <p:nvPr/>
        </p:nvSpPr>
        <p:spPr>
          <a:xfrm>
            <a:off x="1381747" y="339148"/>
            <a:ext cx="43241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PVP : </a:t>
            </a:r>
            <a:r>
              <a:rPr lang="ko-KR" altLang="en-US" sz="2800" dirty="0">
                <a:solidFill>
                  <a:schemeClr val="bg1"/>
                </a:solidFill>
              </a:rPr>
              <a:t>아레나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7DF7C9E-1D12-4DD1-9CA6-0EFB6ADE2CB8}"/>
              </a:ext>
            </a:extLst>
          </p:cNvPr>
          <p:cNvGrpSpPr/>
          <p:nvPr/>
        </p:nvGrpSpPr>
        <p:grpSpPr>
          <a:xfrm>
            <a:off x="196850" y="188008"/>
            <a:ext cx="825500" cy="825500"/>
            <a:chOff x="539750" y="3297235"/>
            <a:chExt cx="825500" cy="82550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79CFF6C2-5D8D-4897-A345-A9608D3B84BE}"/>
                </a:ext>
              </a:extLst>
            </p:cNvPr>
            <p:cNvSpPr/>
            <p:nvPr/>
          </p:nvSpPr>
          <p:spPr>
            <a:xfrm rot="2700000">
              <a:off x="539750" y="3297235"/>
              <a:ext cx="825500" cy="825500"/>
            </a:xfrm>
            <a:prstGeom prst="rect">
              <a:avLst/>
            </a:prstGeom>
            <a:solidFill>
              <a:srgbClr val="ECD9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C951EDF-A328-4552-87F4-F5FCD7293D6A}"/>
                </a:ext>
              </a:extLst>
            </p:cNvPr>
            <p:cNvSpPr txBox="1"/>
            <p:nvPr/>
          </p:nvSpPr>
          <p:spPr>
            <a:xfrm>
              <a:off x="557213" y="3448375"/>
              <a:ext cx="7905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rgbClr val="443828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03</a:t>
              </a:r>
              <a:endParaRPr lang="ko-KR" altLang="en-US" sz="2800" dirty="0">
                <a:solidFill>
                  <a:srgbClr val="44382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41B6350-D9ED-48F2-BF12-E1056B610488}"/>
              </a:ext>
            </a:extLst>
          </p:cNvPr>
          <p:cNvCxnSpPr/>
          <p:nvPr/>
        </p:nvCxnSpPr>
        <p:spPr>
          <a:xfrm>
            <a:off x="3217652" y="5164527"/>
            <a:ext cx="0" cy="139747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046FF4A-CD4F-426B-9BEE-5F804B462C3F}"/>
              </a:ext>
            </a:extLst>
          </p:cNvPr>
          <p:cNvSpPr txBox="1"/>
          <p:nvPr/>
        </p:nvSpPr>
        <p:spPr>
          <a:xfrm>
            <a:off x="342900" y="5601655"/>
            <a:ext cx="23907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입장 가능 횟수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C08FC09-B65F-40FB-BCBB-D4B42C70FAAC}"/>
              </a:ext>
            </a:extLst>
          </p:cNvPr>
          <p:cNvSpPr/>
          <p:nvPr/>
        </p:nvSpPr>
        <p:spPr>
          <a:xfrm>
            <a:off x="7667624" y="4200526"/>
            <a:ext cx="895351" cy="4572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D934D60-D8B3-47F9-A115-D9451422411D}"/>
              </a:ext>
            </a:extLst>
          </p:cNvPr>
          <p:cNvSpPr txBox="1"/>
          <p:nvPr/>
        </p:nvSpPr>
        <p:spPr>
          <a:xfrm>
            <a:off x="3872521" y="5193851"/>
            <a:ext cx="80422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입장 가능 횟수를 제한하여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발생 할 수 있는 </a:t>
            </a: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어뷰징에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대한 부분이나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압도적으로 강력한 유저가 제한없이 플레이하여 생길 수 있는 문제들을 사전 차단</a:t>
            </a:r>
          </a:p>
        </p:txBody>
      </p:sp>
    </p:spTree>
    <p:extLst>
      <p:ext uri="{BB962C8B-B14F-4D97-AF65-F5344CB8AC3E}">
        <p14:creationId xmlns:p14="http://schemas.microsoft.com/office/powerpoint/2010/main" val="40838838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4520460B-654D-4B5D-9D19-4CB8A21E9F6E}"/>
              </a:ext>
            </a:extLst>
          </p:cNvPr>
          <p:cNvSpPr/>
          <p:nvPr/>
        </p:nvSpPr>
        <p:spPr>
          <a:xfrm>
            <a:off x="0" y="0"/>
            <a:ext cx="12192000" cy="12671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2ACE03-5544-4F8D-A657-1892B837A1A2}"/>
              </a:ext>
            </a:extLst>
          </p:cNvPr>
          <p:cNvSpPr txBox="1"/>
          <p:nvPr/>
        </p:nvSpPr>
        <p:spPr>
          <a:xfrm>
            <a:off x="1381747" y="339148"/>
            <a:ext cx="43241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solidFill>
                  <a:schemeClr val="bg1"/>
                </a:solidFill>
              </a:rPr>
              <a:t>아레나 고찰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7DF7C9E-1D12-4DD1-9CA6-0EFB6ADE2CB8}"/>
              </a:ext>
            </a:extLst>
          </p:cNvPr>
          <p:cNvGrpSpPr/>
          <p:nvPr/>
        </p:nvGrpSpPr>
        <p:grpSpPr>
          <a:xfrm>
            <a:off x="196850" y="188008"/>
            <a:ext cx="825500" cy="825500"/>
            <a:chOff x="539750" y="3297235"/>
            <a:chExt cx="825500" cy="82550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79CFF6C2-5D8D-4897-A345-A9608D3B84BE}"/>
                </a:ext>
              </a:extLst>
            </p:cNvPr>
            <p:cNvSpPr/>
            <p:nvPr/>
          </p:nvSpPr>
          <p:spPr>
            <a:xfrm rot="2700000">
              <a:off x="539750" y="3297235"/>
              <a:ext cx="825500" cy="825500"/>
            </a:xfrm>
            <a:prstGeom prst="rect">
              <a:avLst/>
            </a:prstGeom>
            <a:solidFill>
              <a:srgbClr val="ECD9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C951EDF-A328-4552-87F4-F5FCD7293D6A}"/>
                </a:ext>
              </a:extLst>
            </p:cNvPr>
            <p:cNvSpPr txBox="1"/>
            <p:nvPr/>
          </p:nvSpPr>
          <p:spPr>
            <a:xfrm>
              <a:off x="557213" y="3448375"/>
              <a:ext cx="7905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rgbClr val="443828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03</a:t>
              </a:r>
              <a:endParaRPr lang="ko-KR" altLang="en-US" sz="2800" dirty="0">
                <a:solidFill>
                  <a:srgbClr val="44382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344487" y="1835706"/>
            <a:ext cx="11512551" cy="3831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 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실시간 아레나이면서 입장 가능 시간이 존재 하지 않는 게임은</a:t>
            </a:r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-&gt; 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대표적으로 </a:t>
            </a:r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“</a:t>
            </a:r>
            <a:r>
              <a:rPr lang="ko-KR" altLang="en-US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서머너즈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워</a:t>
            </a:r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”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 있음</a:t>
            </a:r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실시간 아레나가 존재하며 입장 가능 시간이 존재하지 않음</a:t>
            </a:r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그러나 </a:t>
            </a:r>
            <a:r>
              <a:rPr lang="ko-KR" altLang="en-US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다른점은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“</a:t>
            </a:r>
            <a:r>
              <a:rPr lang="ko-KR" altLang="en-US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서머너즈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워</a:t>
            </a:r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“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는 전세계 적으로 약 </a:t>
            </a:r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30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만명의 유저가 존재하고 매칭의 풀이 다양하여 </a:t>
            </a:r>
            <a:endParaRPr lang="en-US" altLang="ko-KR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시간대에 구애 받지 않을 수 있음</a:t>
            </a:r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 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가디언 </a:t>
            </a:r>
            <a:r>
              <a:rPr lang="ko-KR" altLang="en-US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테일즈에서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입장 가능 시간이 존재하지 않았다면</a:t>
            </a:r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-&gt; 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가장 크게 나타날 수 있는 문제는 바로 매칭의 대기 시간이 길어지는 문제</a:t>
            </a:r>
            <a:endParaRPr lang="en-US" altLang="ko-KR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대기 시간이 너무 늘어진다면</a:t>
            </a:r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유저는 결국 그 컨텐츠를 떠나게 되고</a:t>
            </a:r>
            <a:endParaRPr lang="en-US" altLang="ko-KR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새로 컨텐츠에 유입되는 유저 또한 줄어들게 되어 결국 컨텐츠가 사장 될 수 있음</a:t>
            </a:r>
          </a:p>
        </p:txBody>
      </p:sp>
    </p:spTree>
    <p:extLst>
      <p:ext uri="{BB962C8B-B14F-4D97-AF65-F5344CB8AC3E}">
        <p14:creationId xmlns:p14="http://schemas.microsoft.com/office/powerpoint/2010/main" val="1725179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4520460B-654D-4B5D-9D19-4CB8A21E9F6E}"/>
              </a:ext>
            </a:extLst>
          </p:cNvPr>
          <p:cNvSpPr/>
          <p:nvPr/>
        </p:nvSpPr>
        <p:spPr>
          <a:xfrm>
            <a:off x="0" y="0"/>
            <a:ext cx="12192000" cy="12671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2ACE03-5544-4F8D-A657-1892B837A1A2}"/>
              </a:ext>
            </a:extLst>
          </p:cNvPr>
          <p:cNvSpPr txBox="1"/>
          <p:nvPr/>
        </p:nvSpPr>
        <p:spPr>
          <a:xfrm>
            <a:off x="1381747" y="339148"/>
            <a:ext cx="43241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solidFill>
                  <a:schemeClr val="bg1"/>
                </a:solidFill>
              </a:rPr>
              <a:t>아레나 고찰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7DF7C9E-1D12-4DD1-9CA6-0EFB6ADE2CB8}"/>
              </a:ext>
            </a:extLst>
          </p:cNvPr>
          <p:cNvGrpSpPr/>
          <p:nvPr/>
        </p:nvGrpSpPr>
        <p:grpSpPr>
          <a:xfrm>
            <a:off x="196850" y="188008"/>
            <a:ext cx="825500" cy="825500"/>
            <a:chOff x="539750" y="3297235"/>
            <a:chExt cx="825500" cy="82550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79CFF6C2-5D8D-4897-A345-A9608D3B84BE}"/>
                </a:ext>
              </a:extLst>
            </p:cNvPr>
            <p:cNvSpPr/>
            <p:nvPr/>
          </p:nvSpPr>
          <p:spPr>
            <a:xfrm rot="2700000">
              <a:off x="539750" y="3297235"/>
              <a:ext cx="825500" cy="825500"/>
            </a:xfrm>
            <a:prstGeom prst="rect">
              <a:avLst/>
            </a:prstGeom>
            <a:solidFill>
              <a:srgbClr val="ECD9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C951EDF-A328-4552-87F4-F5FCD7293D6A}"/>
                </a:ext>
              </a:extLst>
            </p:cNvPr>
            <p:cNvSpPr txBox="1"/>
            <p:nvPr/>
          </p:nvSpPr>
          <p:spPr>
            <a:xfrm>
              <a:off x="557213" y="3448375"/>
              <a:ext cx="7905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rgbClr val="443828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03</a:t>
              </a:r>
              <a:endParaRPr lang="ko-KR" altLang="en-US" sz="2800" dirty="0">
                <a:solidFill>
                  <a:srgbClr val="44382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344487" y="1835706"/>
            <a:ext cx="1151255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 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그렇다면 가디언 </a:t>
            </a:r>
            <a:r>
              <a:rPr lang="ko-KR" altLang="en-US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테일즈가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유저의 풀이 다양해진다면 입장 가능 시간의 해제가 가능할까</a:t>
            </a:r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-&gt; 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현재로써는 불가능하다고 생각</a:t>
            </a:r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“</a:t>
            </a:r>
            <a:r>
              <a:rPr lang="ko-KR" altLang="en-US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서머너즈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워</a:t>
            </a:r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＂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와 </a:t>
            </a:r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“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가디언 </a:t>
            </a:r>
            <a:r>
              <a:rPr lang="ko-KR" altLang="en-US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테일즈</a:t>
            </a:r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＂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실시간 아레나는 분명히 </a:t>
            </a:r>
            <a:r>
              <a:rPr lang="ko-KR" altLang="en-US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다른점이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존재</a:t>
            </a:r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“</a:t>
            </a:r>
            <a:r>
              <a:rPr lang="ko-KR" altLang="en-US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서머너즈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워</a:t>
            </a:r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＂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는 실시간이지만 </a:t>
            </a:r>
            <a:r>
              <a:rPr lang="ko-KR" altLang="en-US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턴제로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진행이 되어</a:t>
            </a:r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네트워크의 불안정 요소가 생각보다 크게 작용하지 않지만</a:t>
            </a:r>
            <a:endParaRPr lang="en-US" altLang="ko-KR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“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가디언 </a:t>
            </a:r>
            <a:r>
              <a:rPr lang="ko-KR" altLang="en-US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테일즈</a:t>
            </a:r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＂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는 실시간이며 직접 캐릭터를 움직여 공격을 해야하는 액션이 존재하는데</a:t>
            </a:r>
            <a:endParaRPr lang="en-US" altLang="ko-KR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 경우 네트워크가 조금만 불안정해져도 유저들의 불만이 굉장히 잦아짐</a:t>
            </a:r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현재의 아레나에서도 네트워크 불안 문제가 종종 생기는데</a:t>
            </a:r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전세계의 유저와 실시간 대전을 하게 된다면</a:t>
            </a:r>
            <a:endParaRPr lang="en-US" altLang="ko-KR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핑 차이로 인한 문제가 더 커질 것으로 예상</a:t>
            </a:r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759200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4520460B-654D-4B5D-9D19-4CB8A21E9F6E}"/>
              </a:ext>
            </a:extLst>
          </p:cNvPr>
          <p:cNvSpPr/>
          <p:nvPr/>
        </p:nvSpPr>
        <p:spPr>
          <a:xfrm>
            <a:off x="0" y="0"/>
            <a:ext cx="12192000" cy="12671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2ACE03-5544-4F8D-A657-1892B837A1A2}"/>
              </a:ext>
            </a:extLst>
          </p:cNvPr>
          <p:cNvSpPr txBox="1"/>
          <p:nvPr/>
        </p:nvSpPr>
        <p:spPr>
          <a:xfrm>
            <a:off x="1381747" y="339148"/>
            <a:ext cx="43241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solidFill>
                  <a:schemeClr val="bg1"/>
                </a:solidFill>
              </a:rPr>
              <a:t>아레나 고찰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7DF7C9E-1D12-4DD1-9CA6-0EFB6ADE2CB8}"/>
              </a:ext>
            </a:extLst>
          </p:cNvPr>
          <p:cNvGrpSpPr/>
          <p:nvPr/>
        </p:nvGrpSpPr>
        <p:grpSpPr>
          <a:xfrm>
            <a:off x="196850" y="188008"/>
            <a:ext cx="825500" cy="825500"/>
            <a:chOff x="539750" y="3297235"/>
            <a:chExt cx="825500" cy="82550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79CFF6C2-5D8D-4897-A345-A9608D3B84BE}"/>
                </a:ext>
              </a:extLst>
            </p:cNvPr>
            <p:cNvSpPr/>
            <p:nvPr/>
          </p:nvSpPr>
          <p:spPr>
            <a:xfrm rot="2700000">
              <a:off x="539750" y="3297235"/>
              <a:ext cx="825500" cy="825500"/>
            </a:xfrm>
            <a:prstGeom prst="rect">
              <a:avLst/>
            </a:prstGeom>
            <a:solidFill>
              <a:srgbClr val="ECD9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C951EDF-A328-4552-87F4-F5FCD7293D6A}"/>
                </a:ext>
              </a:extLst>
            </p:cNvPr>
            <p:cNvSpPr txBox="1"/>
            <p:nvPr/>
          </p:nvSpPr>
          <p:spPr>
            <a:xfrm>
              <a:off x="557213" y="3448375"/>
              <a:ext cx="7905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rgbClr val="443828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03</a:t>
              </a:r>
              <a:endParaRPr lang="ko-KR" altLang="en-US" sz="2800" dirty="0">
                <a:solidFill>
                  <a:srgbClr val="44382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344487" y="1835706"/>
            <a:ext cx="11512551" cy="4662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4.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입장 가능 횟수가 아예 존재하지 않는다면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-&gt;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압도적으로 강한 극 소수의 유저들의 </a:t>
            </a: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레이팅이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과도하게 높아지게 되는 문제가 생기며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이에 따라 넘어설 수 없는 벽을 느끼는 유저들이 늘어나게 되어 오히려 역으로 </a:t>
            </a: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과금을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하지 않는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상황까지 초래 할 수 있으며 또한 부 계정 혹은 지인을 이용한 </a:t>
            </a: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어뷰징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문제도 심각해 질 것으로 예상 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5. 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티켓을 구매 할 수 없는 이유</a:t>
            </a:r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-&gt; 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타 게임과 </a:t>
            </a:r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“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가디언 </a:t>
            </a:r>
            <a:r>
              <a:rPr lang="ko-KR" altLang="en-US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테일즈</a:t>
            </a:r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”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아레나를 비교해보았을 때</a:t>
            </a:r>
            <a:endParaRPr lang="en-US" altLang="ko-KR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대체로 타 게임들의 아레나 보상은 </a:t>
            </a:r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“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상대적 보상</a:t>
            </a:r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“ 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체계를 가지고 있지만</a:t>
            </a:r>
            <a:endParaRPr lang="en-US" altLang="ko-KR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“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가디언 </a:t>
            </a:r>
            <a:r>
              <a:rPr lang="ko-KR" altLang="en-US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테일즈</a:t>
            </a:r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”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아레나 보상은 </a:t>
            </a:r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“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절대적 보상</a:t>
            </a:r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“ 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체계를 가지고 있기 때문에</a:t>
            </a:r>
            <a:endParaRPr lang="en-US" altLang="ko-KR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티켓의 구매가 가능하게 될 경우 계속하여 플레이 하다 보면 언젠가 특정 점수에 도달 가능하게 되고</a:t>
            </a:r>
            <a:endParaRPr lang="en-US" altLang="ko-KR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이는 유저가 성장하여 보상을 얻는 지금의 기획 의도와 어긋나게 되어 구매를 할 수 없게 하였다 생각</a:t>
            </a:r>
            <a:endParaRPr lang="en-US" altLang="ko-KR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944698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4520460B-654D-4B5D-9D19-4CB8A21E9F6E}"/>
              </a:ext>
            </a:extLst>
          </p:cNvPr>
          <p:cNvSpPr/>
          <p:nvPr/>
        </p:nvSpPr>
        <p:spPr>
          <a:xfrm>
            <a:off x="0" y="0"/>
            <a:ext cx="12192000" cy="12671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2ACE03-5544-4F8D-A657-1892B837A1A2}"/>
              </a:ext>
            </a:extLst>
          </p:cNvPr>
          <p:cNvSpPr txBox="1"/>
          <p:nvPr/>
        </p:nvSpPr>
        <p:spPr>
          <a:xfrm>
            <a:off x="1381747" y="339148"/>
            <a:ext cx="43241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solidFill>
                  <a:schemeClr val="bg1"/>
                </a:solidFill>
              </a:rPr>
              <a:t>아레나 고찰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7DF7C9E-1D12-4DD1-9CA6-0EFB6ADE2CB8}"/>
              </a:ext>
            </a:extLst>
          </p:cNvPr>
          <p:cNvGrpSpPr/>
          <p:nvPr/>
        </p:nvGrpSpPr>
        <p:grpSpPr>
          <a:xfrm>
            <a:off x="196850" y="188008"/>
            <a:ext cx="825500" cy="825500"/>
            <a:chOff x="539750" y="3297235"/>
            <a:chExt cx="825500" cy="82550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79CFF6C2-5D8D-4897-A345-A9608D3B84BE}"/>
                </a:ext>
              </a:extLst>
            </p:cNvPr>
            <p:cNvSpPr/>
            <p:nvPr/>
          </p:nvSpPr>
          <p:spPr>
            <a:xfrm rot="2700000">
              <a:off x="539750" y="3297235"/>
              <a:ext cx="825500" cy="825500"/>
            </a:xfrm>
            <a:prstGeom prst="rect">
              <a:avLst/>
            </a:prstGeom>
            <a:solidFill>
              <a:srgbClr val="ECD9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C951EDF-A328-4552-87F4-F5FCD7293D6A}"/>
                </a:ext>
              </a:extLst>
            </p:cNvPr>
            <p:cNvSpPr txBox="1"/>
            <p:nvPr/>
          </p:nvSpPr>
          <p:spPr>
            <a:xfrm>
              <a:off x="557213" y="3448375"/>
              <a:ext cx="7905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rgbClr val="443828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03</a:t>
              </a:r>
              <a:endParaRPr lang="ko-KR" altLang="en-US" sz="2800" dirty="0">
                <a:solidFill>
                  <a:srgbClr val="44382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344487" y="1835706"/>
            <a:ext cx="11512551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총 </a:t>
            </a:r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가지의 가정과 유사성이 존재하는 게임의 예시를 토대로 </a:t>
            </a:r>
            <a:endParaRPr lang="en-US" altLang="ko-KR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“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가디언 </a:t>
            </a:r>
            <a:r>
              <a:rPr lang="ko-KR" altLang="en-US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테일즈</a:t>
            </a:r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＂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실시간 아레나 형태는 액션이 가미되는 형태의 아레나이기 때문에</a:t>
            </a:r>
            <a:endParaRPr lang="en-US" altLang="ko-KR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네트워크의 상태에 민감 할 수밖에 없는 상황을 감안한다면</a:t>
            </a:r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글로벌 서버와 통합을 하더라도</a:t>
            </a:r>
            <a:endParaRPr lang="en-US" altLang="ko-KR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각 서버 별로 아레나를 진행해야 안정성이 높아지기 때문에 </a:t>
            </a:r>
            <a:endParaRPr lang="en-US" altLang="ko-KR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현재 존재하는 입장 가능 시간과</a:t>
            </a:r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입장 가능 횟수의 해제는 불가능 할 것으로 예상</a:t>
            </a:r>
            <a:endParaRPr lang="en-US" altLang="ko-KR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14618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548797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4520460B-654D-4B5D-9D19-4CB8A21E9F6E}"/>
              </a:ext>
            </a:extLst>
          </p:cNvPr>
          <p:cNvSpPr/>
          <p:nvPr/>
        </p:nvSpPr>
        <p:spPr>
          <a:xfrm>
            <a:off x="0" y="0"/>
            <a:ext cx="12192000" cy="12671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2ACE03-5544-4F8D-A657-1892B837A1A2}"/>
              </a:ext>
            </a:extLst>
          </p:cNvPr>
          <p:cNvSpPr txBox="1"/>
          <p:nvPr/>
        </p:nvSpPr>
        <p:spPr>
          <a:xfrm>
            <a:off x="1381747" y="339148"/>
            <a:ext cx="43241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PVE : </a:t>
            </a:r>
            <a:r>
              <a:rPr lang="ko-KR" altLang="en-US" sz="2800" dirty="0" err="1">
                <a:solidFill>
                  <a:schemeClr val="bg1"/>
                </a:solidFill>
              </a:rPr>
              <a:t>협동전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7DF7C9E-1D12-4DD1-9CA6-0EFB6ADE2CB8}"/>
              </a:ext>
            </a:extLst>
          </p:cNvPr>
          <p:cNvGrpSpPr/>
          <p:nvPr/>
        </p:nvGrpSpPr>
        <p:grpSpPr>
          <a:xfrm>
            <a:off x="196850" y="188008"/>
            <a:ext cx="825500" cy="825500"/>
            <a:chOff x="539750" y="3297235"/>
            <a:chExt cx="825500" cy="82550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79CFF6C2-5D8D-4897-A345-A9608D3B84BE}"/>
                </a:ext>
              </a:extLst>
            </p:cNvPr>
            <p:cNvSpPr/>
            <p:nvPr/>
          </p:nvSpPr>
          <p:spPr>
            <a:xfrm rot="2700000">
              <a:off x="539750" y="3297235"/>
              <a:ext cx="825500" cy="825500"/>
            </a:xfrm>
            <a:prstGeom prst="rect">
              <a:avLst/>
            </a:prstGeom>
            <a:solidFill>
              <a:srgbClr val="ECD9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C951EDF-A328-4552-87F4-F5FCD7293D6A}"/>
                </a:ext>
              </a:extLst>
            </p:cNvPr>
            <p:cNvSpPr txBox="1"/>
            <p:nvPr/>
          </p:nvSpPr>
          <p:spPr>
            <a:xfrm>
              <a:off x="557213" y="3448375"/>
              <a:ext cx="7905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rgbClr val="443828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07</a:t>
              </a:r>
              <a:endParaRPr lang="ko-KR" altLang="en-US" sz="2800" dirty="0">
                <a:solidFill>
                  <a:srgbClr val="44382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41B6350-D9ED-48F2-BF12-E1056B610488}"/>
              </a:ext>
            </a:extLst>
          </p:cNvPr>
          <p:cNvCxnSpPr/>
          <p:nvPr/>
        </p:nvCxnSpPr>
        <p:spPr>
          <a:xfrm>
            <a:off x="3217652" y="5164527"/>
            <a:ext cx="0" cy="139747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046FF4A-CD4F-426B-9BEE-5F804B462C3F}"/>
              </a:ext>
            </a:extLst>
          </p:cNvPr>
          <p:cNvSpPr txBox="1"/>
          <p:nvPr/>
        </p:nvSpPr>
        <p:spPr>
          <a:xfrm>
            <a:off x="342900" y="5601655"/>
            <a:ext cx="23907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설명</a:t>
            </a:r>
            <a:endParaRPr lang="ko-KR" altLang="en-US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676771-FE8B-4BAB-AF74-32618D4EB34B}"/>
              </a:ext>
            </a:extLst>
          </p:cNvPr>
          <p:cNvSpPr txBox="1"/>
          <p:nvPr/>
        </p:nvSpPr>
        <p:spPr>
          <a:xfrm>
            <a:off x="3873500" y="5193851"/>
            <a:ext cx="7383311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최대 </a:t>
            </a:r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명의 유저가 스테이지를 </a:t>
            </a:r>
            <a:r>
              <a:rPr lang="ko-KR" altLang="en-US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클리어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하는 형태의 컨텐츠로</a:t>
            </a:r>
            <a:endParaRPr lang="en-US" altLang="ko-KR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아레나와 같이 </a:t>
            </a:r>
            <a:r>
              <a:rPr lang="ko-KR" altLang="en-US" dirty="0" err="1" smtClean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시즌제</a:t>
            </a:r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 smtClean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매칭 시스템</a:t>
            </a:r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  <a:r>
              <a:rPr lang="en-US" altLang="ko-KR" dirty="0" smtClean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 smtClean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입장 가능 시간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 존재하며</a:t>
            </a:r>
            <a:endParaRPr lang="en-US" altLang="ko-KR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smtClean="0">
                <a:solidFill>
                  <a:schemeClr val="accent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매칭 없이 코드 플레이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도 가능하다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4029"/>
          <a:stretch/>
        </p:blipFill>
        <p:spPr>
          <a:xfrm>
            <a:off x="342900" y="2215108"/>
            <a:ext cx="5158800" cy="2545805"/>
          </a:xfrm>
          <a:prstGeom prst="rect">
            <a:avLst/>
          </a:prstGeom>
        </p:spPr>
      </p:pic>
      <p:grpSp>
        <p:nvGrpSpPr>
          <p:cNvPr id="7" name="그룹 6"/>
          <p:cNvGrpSpPr/>
          <p:nvPr/>
        </p:nvGrpSpPr>
        <p:grpSpPr>
          <a:xfrm>
            <a:off x="6698238" y="2215108"/>
            <a:ext cx="5158800" cy="2546350"/>
            <a:chOff x="6698238" y="2215108"/>
            <a:chExt cx="5158800" cy="2546350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3"/>
            <a:srcRect t="37" b="12292"/>
            <a:stretch/>
          </p:blipFill>
          <p:spPr>
            <a:xfrm>
              <a:off x="6698238" y="2215108"/>
              <a:ext cx="5158800" cy="2546350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7794624" y="3381375"/>
              <a:ext cx="419101" cy="1143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8623299" y="3105150"/>
              <a:ext cx="482601" cy="11747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9185274" y="3609975"/>
              <a:ext cx="482601" cy="11747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9794081" y="3379787"/>
              <a:ext cx="482601" cy="11747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2889399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4520460B-654D-4B5D-9D19-4CB8A21E9F6E}"/>
              </a:ext>
            </a:extLst>
          </p:cNvPr>
          <p:cNvSpPr/>
          <p:nvPr/>
        </p:nvSpPr>
        <p:spPr>
          <a:xfrm>
            <a:off x="0" y="0"/>
            <a:ext cx="12192000" cy="12671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2ACE03-5544-4F8D-A657-1892B837A1A2}"/>
              </a:ext>
            </a:extLst>
          </p:cNvPr>
          <p:cNvSpPr txBox="1"/>
          <p:nvPr/>
        </p:nvSpPr>
        <p:spPr>
          <a:xfrm>
            <a:off x="1381747" y="339148"/>
            <a:ext cx="43241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PVE : </a:t>
            </a:r>
            <a:r>
              <a:rPr lang="ko-KR" altLang="en-US" sz="2800" dirty="0" err="1">
                <a:solidFill>
                  <a:schemeClr val="bg1"/>
                </a:solidFill>
              </a:rPr>
              <a:t>협동전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7DF7C9E-1D12-4DD1-9CA6-0EFB6ADE2CB8}"/>
              </a:ext>
            </a:extLst>
          </p:cNvPr>
          <p:cNvGrpSpPr/>
          <p:nvPr/>
        </p:nvGrpSpPr>
        <p:grpSpPr>
          <a:xfrm>
            <a:off x="196850" y="188008"/>
            <a:ext cx="825500" cy="825500"/>
            <a:chOff x="539750" y="3297235"/>
            <a:chExt cx="825500" cy="82550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79CFF6C2-5D8D-4897-A345-A9608D3B84BE}"/>
                </a:ext>
              </a:extLst>
            </p:cNvPr>
            <p:cNvSpPr/>
            <p:nvPr/>
          </p:nvSpPr>
          <p:spPr>
            <a:xfrm rot="2700000">
              <a:off x="539750" y="3297235"/>
              <a:ext cx="825500" cy="825500"/>
            </a:xfrm>
            <a:prstGeom prst="rect">
              <a:avLst/>
            </a:prstGeom>
            <a:solidFill>
              <a:srgbClr val="ECD9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C951EDF-A328-4552-87F4-F5FCD7293D6A}"/>
                </a:ext>
              </a:extLst>
            </p:cNvPr>
            <p:cNvSpPr txBox="1"/>
            <p:nvPr/>
          </p:nvSpPr>
          <p:spPr>
            <a:xfrm>
              <a:off x="557213" y="3448375"/>
              <a:ext cx="7905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rgbClr val="443828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07</a:t>
              </a:r>
              <a:endParaRPr lang="ko-KR" altLang="en-US" sz="2800" dirty="0">
                <a:solidFill>
                  <a:srgbClr val="44382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41B6350-D9ED-48F2-BF12-E1056B610488}"/>
              </a:ext>
            </a:extLst>
          </p:cNvPr>
          <p:cNvCxnSpPr/>
          <p:nvPr/>
        </p:nvCxnSpPr>
        <p:spPr>
          <a:xfrm>
            <a:off x="3217652" y="5164527"/>
            <a:ext cx="0" cy="139747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046FF4A-CD4F-426B-9BEE-5F804B462C3F}"/>
              </a:ext>
            </a:extLst>
          </p:cNvPr>
          <p:cNvSpPr txBox="1"/>
          <p:nvPr/>
        </p:nvSpPr>
        <p:spPr>
          <a:xfrm>
            <a:off x="342900" y="5601655"/>
            <a:ext cx="23907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핵심 키워드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676771-FE8B-4BAB-AF74-32618D4EB34B}"/>
              </a:ext>
            </a:extLst>
          </p:cNvPr>
          <p:cNvSpPr txBox="1"/>
          <p:nvPr/>
        </p:nvSpPr>
        <p:spPr>
          <a:xfrm>
            <a:off x="3873500" y="5678599"/>
            <a:ext cx="7383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시즌제</a:t>
            </a:r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입장 가능 시간</a:t>
            </a:r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코드 플레이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4029"/>
          <a:stretch/>
        </p:blipFill>
        <p:spPr>
          <a:xfrm>
            <a:off x="342900" y="2215108"/>
            <a:ext cx="5158800" cy="2545805"/>
          </a:xfrm>
          <a:prstGeom prst="rect">
            <a:avLst/>
          </a:prstGeom>
        </p:spPr>
      </p:pic>
      <p:grpSp>
        <p:nvGrpSpPr>
          <p:cNvPr id="7" name="그룹 6"/>
          <p:cNvGrpSpPr/>
          <p:nvPr/>
        </p:nvGrpSpPr>
        <p:grpSpPr>
          <a:xfrm>
            <a:off x="6698238" y="2215108"/>
            <a:ext cx="5158800" cy="2546350"/>
            <a:chOff x="6698238" y="2215108"/>
            <a:chExt cx="5158800" cy="2546350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3"/>
            <a:srcRect t="37" b="12292"/>
            <a:stretch/>
          </p:blipFill>
          <p:spPr>
            <a:xfrm>
              <a:off x="6698238" y="2215108"/>
              <a:ext cx="5158800" cy="2546350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7794624" y="3381375"/>
              <a:ext cx="419101" cy="1143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8623299" y="3105150"/>
              <a:ext cx="482601" cy="11747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9185274" y="3609975"/>
              <a:ext cx="482601" cy="11747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9794081" y="3379787"/>
              <a:ext cx="482601" cy="11747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2914500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4520460B-654D-4B5D-9D19-4CB8A21E9F6E}"/>
              </a:ext>
            </a:extLst>
          </p:cNvPr>
          <p:cNvSpPr/>
          <p:nvPr/>
        </p:nvSpPr>
        <p:spPr>
          <a:xfrm>
            <a:off x="0" y="0"/>
            <a:ext cx="12192000" cy="12671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2ACE03-5544-4F8D-A657-1892B837A1A2}"/>
              </a:ext>
            </a:extLst>
          </p:cNvPr>
          <p:cNvSpPr txBox="1"/>
          <p:nvPr/>
        </p:nvSpPr>
        <p:spPr>
          <a:xfrm>
            <a:off x="1381747" y="339148"/>
            <a:ext cx="43241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PVE : </a:t>
            </a:r>
            <a:r>
              <a:rPr lang="ko-KR" altLang="en-US" sz="2800" dirty="0" err="1">
                <a:solidFill>
                  <a:schemeClr val="bg1"/>
                </a:solidFill>
              </a:rPr>
              <a:t>협동전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7DF7C9E-1D12-4DD1-9CA6-0EFB6ADE2CB8}"/>
              </a:ext>
            </a:extLst>
          </p:cNvPr>
          <p:cNvGrpSpPr/>
          <p:nvPr/>
        </p:nvGrpSpPr>
        <p:grpSpPr>
          <a:xfrm>
            <a:off x="196850" y="188008"/>
            <a:ext cx="825500" cy="825500"/>
            <a:chOff x="539750" y="3297235"/>
            <a:chExt cx="825500" cy="82550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79CFF6C2-5D8D-4897-A345-A9608D3B84BE}"/>
                </a:ext>
              </a:extLst>
            </p:cNvPr>
            <p:cNvSpPr/>
            <p:nvPr/>
          </p:nvSpPr>
          <p:spPr>
            <a:xfrm rot="2700000">
              <a:off x="539750" y="3297235"/>
              <a:ext cx="825500" cy="825500"/>
            </a:xfrm>
            <a:prstGeom prst="rect">
              <a:avLst/>
            </a:prstGeom>
            <a:solidFill>
              <a:srgbClr val="ECD9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C951EDF-A328-4552-87F4-F5FCD7293D6A}"/>
                </a:ext>
              </a:extLst>
            </p:cNvPr>
            <p:cNvSpPr txBox="1"/>
            <p:nvPr/>
          </p:nvSpPr>
          <p:spPr>
            <a:xfrm>
              <a:off x="557213" y="3448375"/>
              <a:ext cx="7905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rgbClr val="443828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07</a:t>
              </a:r>
              <a:endParaRPr lang="ko-KR" altLang="en-US" sz="2800" dirty="0">
                <a:solidFill>
                  <a:srgbClr val="44382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41B6350-D9ED-48F2-BF12-E1056B610488}"/>
              </a:ext>
            </a:extLst>
          </p:cNvPr>
          <p:cNvCxnSpPr/>
          <p:nvPr/>
        </p:nvCxnSpPr>
        <p:spPr>
          <a:xfrm>
            <a:off x="3217652" y="5164527"/>
            <a:ext cx="0" cy="139747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046FF4A-CD4F-426B-9BEE-5F804B462C3F}"/>
              </a:ext>
            </a:extLst>
          </p:cNvPr>
          <p:cNvSpPr txBox="1"/>
          <p:nvPr/>
        </p:nvSpPr>
        <p:spPr>
          <a:xfrm>
            <a:off x="339726" y="5601655"/>
            <a:ext cx="25431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시즌제</a:t>
            </a:r>
            <a:endParaRPr lang="ko-KR" altLang="en-US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D934D60-D8B3-47F9-A115-D9451422411D}"/>
              </a:ext>
            </a:extLst>
          </p:cNvPr>
          <p:cNvSpPr txBox="1"/>
          <p:nvPr/>
        </p:nvSpPr>
        <p:spPr>
          <a:xfrm>
            <a:off x="3872521" y="5193851"/>
            <a:ext cx="8042275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매 시즌마다 </a:t>
            </a:r>
            <a:r>
              <a:rPr lang="ko-KR" altLang="en-US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맵과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속성이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변경되어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유리한 캐릭터를 </a:t>
            </a:r>
            <a:r>
              <a:rPr lang="ko-KR" altLang="en-US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선택후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전투를 시작 하여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유저가 캐릭터의 특성에 대한 이해도를 높일 수 있게 할 뿐 아니라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다양한 캐릭터를 육성하게끔 유도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2"/>
          <a:srcRect l="4029"/>
          <a:stretch/>
        </p:blipFill>
        <p:spPr>
          <a:xfrm>
            <a:off x="3516600" y="2212794"/>
            <a:ext cx="5158800" cy="2545805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3594100" y="2462213"/>
            <a:ext cx="935038" cy="28336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86262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4520460B-654D-4B5D-9D19-4CB8A21E9F6E}"/>
              </a:ext>
            </a:extLst>
          </p:cNvPr>
          <p:cNvSpPr/>
          <p:nvPr/>
        </p:nvSpPr>
        <p:spPr>
          <a:xfrm>
            <a:off x="0" y="0"/>
            <a:ext cx="12192000" cy="12671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2ACE03-5544-4F8D-A657-1892B837A1A2}"/>
              </a:ext>
            </a:extLst>
          </p:cNvPr>
          <p:cNvSpPr txBox="1"/>
          <p:nvPr/>
        </p:nvSpPr>
        <p:spPr>
          <a:xfrm>
            <a:off x="1381747" y="339148"/>
            <a:ext cx="43241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PVE : </a:t>
            </a:r>
            <a:r>
              <a:rPr lang="ko-KR" altLang="en-US" sz="2800" dirty="0" err="1">
                <a:solidFill>
                  <a:schemeClr val="bg1"/>
                </a:solidFill>
              </a:rPr>
              <a:t>협동전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7DF7C9E-1D12-4DD1-9CA6-0EFB6ADE2CB8}"/>
              </a:ext>
            </a:extLst>
          </p:cNvPr>
          <p:cNvGrpSpPr/>
          <p:nvPr/>
        </p:nvGrpSpPr>
        <p:grpSpPr>
          <a:xfrm>
            <a:off x="196850" y="188008"/>
            <a:ext cx="825500" cy="825500"/>
            <a:chOff x="539750" y="3297235"/>
            <a:chExt cx="825500" cy="82550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79CFF6C2-5D8D-4897-A345-A9608D3B84BE}"/>
                </a:ext>
              </a:extLst>
            </p:cNvPr>
            <p:cNvSpPr/>
            <p:nvPr/>
          </p:nvSpPr>
          <p:spPr>
            <a:xfrm rot="2700000">
              <a:off x="539750" y="3297235"/>
              <a:ext cx="825500" cy="825500"/>
            </a:xfrm>
            <a:prstGeom prst="rect">
              <a:avLst/>
            </a:prstGeom>
            <a:solidFill>
              <a:srgbClr val="ECD9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C951EDF-A328-4552-87F4-F5FCD7293D6A}"/>
                </a:ext>
              </a:extLst>
            </p:cNvPr>
            <p:cNvSpPr txBox="1"/>
            <p:nvPr/>
          </p:nvSpPr>
          <p:spPr>
            <a:xfrm>
              <a:off x="557213" y="3448375"/>
              <a:ext cx="7905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rgbClr val="443828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07</a:t>
              </a:r>
              <a:endParaRPr lang="ko-KR" altLang="en-US" sz="2800" dirty="0">
                <a:solidFill>
                  <a:srgbClr val="44382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41B6350-D9ED-48F2-BF12-E1056B610488}"/>
              </a:ext>
            </a:extLst>
          </p:cNvPr>
          <p:cNvCxnSpPr/>
          <p:nvPr/>
        </p:nvCxnSpPr>
        <p:spPr>
          <a:xfrm>
            <a:off x="3217652" y="5164527"/>
            <a:ext cx="0" cy="139747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046FF4A-CD4F-426B-9BEE-5F804B462C3F}"/>
              </a:ext>
            </a:extLst>
          </p:cNvPr>
          <p:cNvSpPr txBox="1"/>
          <p:nvPr/>
        </p:nvSpPr>
        <p:spPr>
          <a:xfrm>
            <a:off x="339726" y="5601655"/>
            <a:ext cx="25431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입장 가능 시간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D934D60-D8B3-47F9-A115-D9451422411D}"/>
              </a:ext>
            </a:extLst>
          </p:cNvPr>
          <p:cNvSpPr txBox="1"/>
          <p:nvPr/>
        </p:nvSpPr>
        <p:spPr>
          <a:xfrm>
            <a:off x="3872521" y="5193851"/>
            <a:ext cx="8042275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보다 빠르고 안정적인 </a:t>
            </a:r>
            <a:r>
              <a:rPr lang="ko-KR" altLang="en-US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매칭을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하기 위하여 입장 가능 시간을 제한하되</a:t>
            </a:r>
            <a:endParaRPr lang="en-US" altLang="ko-KR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아레나에 비하여 매칭 시 고려할 사항들이 상대적으로 적고</a:t>
            </a:r>
            <a:endParaRPr lang="en-US" altLang="ko-KR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보다 많은 유저들의 플레이를 위하여 입장 가능 시간을 설정</a:t>
            </a:r>
            <a:endParaRPr lang="en-US" altLang="ko-KR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2"/>
          <a:srcRect l="4029"/>
          <a:stretch/>
        </p:blipFill>
        <p:spPr>
          <a:xfrm>
            <a:off x="3516600" y="2212794"/>
            <a:ext cx="5158800" cy="2545805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5705919" y="4203700"/>
            <a:ext cx="786956" cy="49212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01752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24E75B11-1214-4EF6-A451-CE73E45074E2}"/>
              </a:ext>
            </a:extLst>
          </p:cNvPr>
          <p:cNvSpPr/>
          <p:nvPr/>
        </p:nvSpPr>
        <p:spPr>
          <a:xfrm>
            <a:off x="0" y="0"/>
            <a:ext cx="12192000" cy="12671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381747" y="339148"/>
            <a:ext cx="43241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엔드 컨텐츠 구성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E692449C-0A8B-4D70-8E05-2F78D3272D99}"/>
              </a:ext>
            </a:extLst>
          </p:cNvPr>
          <p:cNvGrpSpPr/>
          <p:nvPr/>
        </p:nvGrpSpPr>
        <p:grpSpPr>
          <a:xfrm>
            <a:off x="196850" y="188008"/>
            <a:ext cx="825500" cy="825500"/>
            <a:chOff x="539750" y="3297235"/>
            <a:chExt cx="825500" cy="82550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DF52EFE2-949E-4E97-AC8A-73B0DB566677}"/>
                </a:ext>
              </a:extLst>
            </p:cNvPr>
            <p:cNvSpPr/>
            <p:nvPr/>
          </p:nvSpPr>
          <p:spPr>
            <a:xfrm rot="2700000">
              <a:off x="539750" y="3297235"/>
              <a:ext cx="825500" cy="825500"/>
            </a:xfrm>
            <a:prstGeom prst="rect">
              <a:avLst/>
            </a:prstGeom>
            <a:solidFill>
              <a:srgbClr val="ECD9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0DC08EE-C3ED-4B72-871A-B525AC724E1F}"/>
                </a:ext>
              </a:extLst>
            </p:cNvPr>
            <p:cNvSpPr txBox="1"/>
            <p:nvPr/>
          </p:nvSpPr>
          <p:spPr>
            <a:xfrm>
              <a:off x="557213" y="3448375"/>
              <a:ext cx="7905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rgbClr val="443828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01</a:t>
              </a:r>
              <a:endParaRPr lang="ko-KR" altLang="en-US" sz="2800" dirty="0">
                <a:solidFill>
                  <a:srgbClr val="44382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2A9D3D60-71F9-4B34-98B2-37D1A78EF1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09"/>
          <a:stretch/>
        </p:blipFill>
        <p:spPr>
          <a:xfrm>
            <a:off x="6703219" y="2215992"/>
            <a:ext cx="5158917" cy="254530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60303A1-4467-4F4E-BF31-C9870C061487}"/>
              </a:ext>
            </a:extLst>
          </p:cNvPr>
          <p:cNvSpPr txBox="1"/>
          <p:nvPr/>
        </p:nvSpPr>
        <p:spPr>
          <a:xfrm>
            <a:off x="339390" y="5570878"/>
            <a:ext cx="26705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엔드</a:t>
            </a:r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컨텐츠 구성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CF8EFFA8-A949-400A-BE09-097736291B6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7" r="2110"/>
          <a:stretch/>
        </p:blipFill>
        <p:spPr>
          <a:xfrm>
            <a:off x="339390" y="2215992"/>
            <a:ext cx="5158916" cy="2545308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3875231" y="5183047"/>
            <a:ext cx="7981807" cy="1298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크게 두가지로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PVE, PVP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나누어져 있으며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PVE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에서는 주로 캐릭터의 성장에 대한 재화를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PVP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에서는 주로 캐릭터를 소환하는데 대한 재화를 얻을 수 있다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9B99785D-22CD-4342-BE01-3680AD455A19}"/>
              </a:ext>
            </a:extLst>
          </p:cNvPr>
          <p:cNvCxnSpPr/>
          <p:nvPr/>
        </p:nvCxnSpPr>
        <p:spPr>
          <a:xfrm>
            <a:off x="3217652" y="5164527"/>
            <a:ext cx="0" cy="139747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39452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4520460B-654D-4B5D-9D19-4CB8A21E9F6E}"/>
              </a:ext>
            </a:extLst>
          </p:cNvPr>
          <p:cNvSpPr/>
          <p:nvPr/>
        </p:nvSpPr>
        <p:spPr>
          <a:xfrm>
            <a:off x="0" y="0"/>
            <a:ext cx="12192000" cy="12671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2ACE03-5544-4F8D-A657-1892B837A1A2}"/>
              </a:ext>
            </a:extLst>
          </p:cNvPr>
          <p:cNvSpPr txBox="1"/>
          <p:nvPr/>
        </p:nvSpPr>
        <p:spPr>
          <a:xfrm>
            <a:off x="1381747" y="339148"/>
            <a:ext cx="43241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PVE : </a:t>
            </a:r>
            <a:r>
              <a:rPr lang="ko-KR" altLang="en-US" sz="2800" dirty="0" err="1">
                <a:solidFill>
                  <a:schemeClr val="bg1"/>
                </a:solidFill>
              </a:rPr>
              <a:t>협동전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7DF7C9E-1D12-4DD1-9CA6-0EFB6ADE2CB8}"/>
              </a:ext>
            </a:extLst>
          </p:cNvPr>
          <p:cNvGrpSpPr/>
          <p:nvPr/>
        </p:nvGrpSpPr>
        <p:grpSpPr>
          <a:xfrm>
            <a:off x="196850" y="188008"/>
            <a:ext cx="825500" cy="825500"/>
            <a:chOff x="539750" y="3297235"/>
            <a:chExt cx="825500" cy="82550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79CFF6C2-5D8D-4897-A345-A9608D3B84BE}"/>
                </a:ext>
              </a:extLst>
            </p:cNvPr>
            <p:cNvSpPr/>
            <p:nvPr/>
          </p:nvSpPr>
          <p:spPr>
            <a:xfrm rot="2700000">
              <a:off x="539750" y="3297235"/>
              <a:ext cx="825500" cy="825500"/>
            </a:xfrm>
            <a:prstGeom prst="rect">
              <a:avLst/>
            </a:prstGeom>
            <a:solidFill>
              <a:srgbClr val="ECD9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C951EDF-A328-4552-87F4-F5FCD7293D6A}"/>
                </a:ext>
              </a:extLst>
            </p:cNvPr>
            <p:cNvSpPr txBox="1"/>
            <p:nvPr/>
          </p:nvSpPr>
          <p:spPr>
            <a:xfrm>
              <a:off x="557213" y="3448375"/>
              <a:ext cx="7905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rgbClr val="443828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07</a:t>
              </a:r>
              <a:endParaRPr lang="ko-KR" altLang="en-US" sz="2800" dirty="0">
                <a:solidFill>
                  <a:srgbClr val="44382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41B6350-D9ED-48F2-BF12-E1056B610488}"/>
              </a:ext>
            </a:extLst>
          </p:cNvPr>
          <p:cNvCxnSpPr/>
          <p:nvPr/>
        </p:nvCxnSpPr>
        <p:spPr>
          <a:xfrm>
            <a:off x="3217652" y="5164527"/>
            <a:ext cx="0" cy="139747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046FF4A-CD4F-426B-9BEE-5F804B462C3F}"/>
              </a:ext>
            </a:extLst>
          </p:cNvPr>
          <p:cNvSpPr txBox="1"/>
          <p:nvPr/>
        </p:nvSpPr>
        <p:spPr>
          <a:xfrm>
            <a:off x="339726" y="5601655"/>
            <a:ext cx="25431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코드로 방 입장</a:t>
            </a:r>
            <a:endParaRPr lang="ko-KR" altLang="en-US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D934D60-D8B3-47F9-A115-D9451422411D}"/>
              </a:ext>
            </a:extLst>
          </p:cNvPr>
          <p:cNvSpPr txBox="1"/>
          <p:nvPr/>
        </p:nvSpPr>
        <p:spPr>
          <a:xfrm>
            <a:off x="3872521" y="5193851"/>
            <a:ext cx="8042275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협동을 모토로 하는 컨텐츠이기 때문에 코드 입력을 통한 방 입장을 통하여</a:t>
            </a:r>
            <a:endParaRPr lang="en-US" altLang="ko-KR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함께 플레이 하는 친구 및 </a:t>
            </a:r>
            <a:r>
              <a:rPr lang="ko-KR" altLang="en-US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길드원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등과 코드를 공유하고 함께 플레이하는 등의</a:t>
            </a:r>
            <a:endParaRPr lang="en-US" altLang="ko-KR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커뮤니티성을 개선하고 강화</a:t>
            </a:r>
            <a:endParaRPr lang="en-US" altLang="ko-KR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2"/>
          <a:srcRect l="4029"/>
          <a:stretch/>
        </p:blipFill>
        <p:spPr>
          <a:xfrm>
            <a:off x="3516600" y="2212794"/>
            <a:ext cx="5158800" cy="2545805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5705919" y="4203700"/>
            <a:ext cx="786956" cy="49212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8801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4520460B-654D-4B5D-9D19-4CB8A21E9F6E}"/>
              </a:ext>
            </a:extLst>
          </p:cNvPr>
          <p:cNvSpPr/>
          <p:nvPr/>
        </p:nvSpPr>
        <p:spPr>
          <a:xfrm>
            <a:off x="0" y="0"/>
            <a:ext cx="12192000" cy="12671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2ACE03-5544-4F8D-A657-1892B837A1A2}"/>
              </a:ext>
            </a:extLst>
          </p:cNvPr>
          <p:cNvSpPr txBox="1"/>
          <p:nvPr/>
        </p:nvSpPr>
        <p:spPr>
          <a:xfrm>
            <a:off x="1381747" y="339148"/>
            <a:ext cx="43241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solidFill>
                  <a:schemeClr val="bg1"/>
                </a:solidFill>
              </a:rPr>
              <a:t>고찰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7DF7C9E-1D12-4DD1-9CA6-0EFB6ADE2CB8}"/>
              </a:ext>
            </a:extLst>
          </p:cNvPr>
          <p:cNvGrpSpPr/>
          <p:nvPr/>
        </p:nvGrpSpPr>
        <p:grpSpPr>
          <a:xfrm>
            <a:off x="196850" y="188008"/>
            <a:ext cx="825500" cy="825500"/>
            <a:chOff x="539750" y="3297235"/>
            <a:chExt cx="825500" cy="82550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79CFF6C2-5D8D-4897-A345-A9608D3B84BE}"/>
                </a:ext>
              </a:extLst>
            </p:cNvPr>
            <p:cNvSpPr/>
            <p:nvPr/>
          </p:nvSpPr>
          <p:spPr>
            <a:xfrm rot="2700000">
              <a:off x="539750" y="3297235"/>
              <a:ext cx="825500" cy="825500"/>
            </a:xfrm>
            <a:prstGeom prst="rect">
              <a:avLst/>
            </a:prstGeom>
            <a:solidFill>
              <a:srgbClr val="ECD9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C951EDF-A328-4552-87F4-F5FCD7293D6A}"/>
                </a:ext>
              </a:extLst>
            </p:cNvPr>
            <p:cNvSpPr txBox="1"/>
            <p:nvPr/>
          </p:nvSpPr>
          <p:spPr>
            <a:xfrm>
              <a:off x="557213" y="3448375"/>
              <a:ext cx="7905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rgbClr val="443828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07</a:t>
              </a:r>
              <a:endParaRPr lang="ko-KR" altLang="en-US" sz="2800" dirty="0">
                <a:solidFill>
                  <a:srgbClr val="44382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44487" y="1835706"/>
            <a:ext cx="11512551" cy="4662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/>
              <a:t>왜 아레나와 격주로 진행이 되는가</a:t>
            </a:r>
            <a:r>
              <a:rPr lang="en-US" altLang="ko-KR" dirty="0" smtClean="0"/>
              <a:t>?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/>
              <a:t>-&gt; </a:t>
            </a:r>
            <a:r>
              <a:rPr lang="ko-KR" altLang="en-US" dirty="0" smtClean="0"/>
              <a:t>보상은 주로 영웅 소환을 위한 재화로 동일하지만</a:t>
            </a:r>
            <a:r>
              <a:rPr lang="en-US" altLang="ko-KR" dirty="0" smtClean="0"/>
              <a:t>, </a:t>
            </a:r>
            <a:r>
              <a:rPr lang="ko-KR" altLang="en-US" dirty="0" smtClean="0"/>
              <a:t>많은 유저들은 반복되는 경쟁 컨텐츠에서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en-US" altLang="ko-KR" dirty="0"/>
              <a:t> </a:t>
            </a:r>
            <a:r>
              <a:rPr lang="en-US" altLang="ko-KR" dirty="0" smtClean="0"/>
              <a:t>   </a:t>
            </a:r>
            <a:r>
              <a:rPr lang="ko-KR" altLang="en-US" dirty="0" smtClean="0"/>
              <a:t>많은 피로감을 느낌</a:t>
            </a:r>
            <a:r>
              <a:rPr lang="en-US" altLang="ko-KR" dirty="0" smtClean="0"/>
              <a:t>, </a:t>
            </a:r>
            <a:r>
              <a:rPr lang="ko-KR" altLang="en-US" dirty="0" smtClean="0"/>
              <a:t>쉼없이 반복 될 경우 유저의 </a:t>
            </a:r>
            <a:r>
              <a:rPr lang="ko-KR" altLang="en-US" dirty="0" err="1" smtClean="0"/>
              <a:t>이탈률이</a:t>
            </a:r>
            <a:r>
              <a:rPr lang="ko-KR" altLang="en-US" dirty="0" smtClean="0"/>
              <a:t> 높아질 가능성이 커지기 때문에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en-US" altLang="ko-KR" dirty="0"/>
              <a:t> </a:t>
            </a:r>
            <a:r>
              <a:rPr lang="en-US" altLang="ko-KR" dirty="0" smtClean="0"/>
              <a:t>   </a:t>
            </a:r>
            <a:r>
              <a:rPr lang="ko-KR" altLang="en-US" dirty="0" smtClean="0"/>
              <a:t>이를 방지하기 위하여 격주로 진행이 된다 생각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ko-KR" altLang="en-US" dirty="0" err="1" smtClean="0"/>
              <a:t>협동전의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맵과</a:t>
            </a:r>
            <a:r>
              <a:rPr lang="ko-KR" altLang="en-US" dirty="0" smtClean="0"/>
              <a:t> 속성이 시즌마다 변경되지 않는다면</a:t>
            </a:r>
            <a:r>
              <a:rPr lang="en-US" altLang="ko-KR" dirty="0" smtClean="0"/>
              <a:t>?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/>
              <a:t>-&gt; </a:t>
            </a:r>
            <a:r>
              <a:rPr lang="ko-KR" altLang="en-US" dirty="0" smtClean="0"/>
              <a:t>유저들이 사용하는 캐릭터는 정형화 되고 그에 따른 매출의 상승 역시 이루어지지 않을 것</a:t>
            </a:r>
            <a:r>
              <a:rPr lang="en-US" altLang="ko-KR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 </a:t>
            </a:r>
            <a:r>
              <a:rPr lang="en-US" altLang="ko-KR" dirty="0" smtClean="0"/>
              <a:t>   </a:t>
            </a:r>
            <a:r>
              <a:rPr lang="ko-KR" altLang="en-US" dirty="0" smtClean="0"/>
              <a:t>또 변화가 없다면</a:t>
            </a:r>
            <a:r>
              <a:rPr lang="en-US" altLang="ko-KR" dirty="0"/>
              <a:t> </a:t>
            </a:r>
            <a:r>
              <a:rPr lang="ko-KR" altLang="en-US" dirty="0" smtClean="0"/>
              <a:t>그저 단순히 반복되는 플레이에 지친 유저들이 플레이를 하지 않고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en-US" altLang="ko-KR" dirty="0"/>
              <a:t> </a:t>
            </a:r>
            <a:r>
              <a:rPr lang="en-US" altLang="ko-KR" dirty="0" smtClean="0"/>
              <a:t>   </a:t>
            </a:r>
            <a:r>
              <a:rPr lang="ko-KR" altLang="en-US" dirty="0" smtClean="0"/>
              <a:t>이는 매칭이 원활하게 되지 않는 상황을 초래하며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이는 곧 컨텐츠의 소실로 이루어 질 수 있음</a:t>
            </a:r>
            <a:r>
              <a:rPr lang="en-US" altLang="ko-KR" dirty="0" smtClean="0"/>
              <a:t>.</a:t>
            </a:r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1307163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4520460B-654D-4B5D-9D19-4CB8A21E9F6E}"/>
              </a:ext>
            </a:extLst>
          </p:cNvPr>
          <p:cNvSpPr/>
          <p:nvPr/>
        </p:nvSpPr>
        <p:spPr>
          <a:xfrm>
            <a:off x="0" y="0"/>
            <a:ext cx="12192000" cy="12671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2ACE03-5544-4F8D-A657-1892B837A1A2}"/>
              </a:ext>
            </a:extLst>
          </p:cNvPr>
          <p:cNvSpPr txBox="1"/>
          <p:nvPr/>
        </p:nvSpPr>
        <p:spPr>
          <a:xfrm>
            <a:off x="1381747" y="339148"/>
            <a:ext cx="43241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solidFill>
                  <a:schemeClr val="bg1"/>
                </a:solidFill>
              </a:rPr>
              <a:t>고찰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7DF7C9E-1D12-4DD1-9CA6-0EFB6ADE2CB8}"/>
              </a:ext>
            </a:extLst>
          </p:cNvPr>
          <p:cNvGrpSpPr/>
          <p:nvPr/>
        </p:nvGrpSpPr>
        <p:grpSpPr>
          <a:xfrm>
            <a:off x="196850" y="188008"/>
            <a:ext cx="825500" cy="825500"/>
            <a:chOff x="539750" y="3297235"/>
            <a:chExt cx="825500" cy="82550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79CFF6C2-5D8D-4897-A345-A9608D3B84BE}"/>
                </a:ext>
              </a:extLst>
            </p:cNvPr>
            <p:cNvSpPr/>
            <p:nvPr/>
          </p:nvSpPr>
          <p:spPr>
            <a:xfrm rot="2700000">
              <a:off x="539750" y="3297235"/>
              <a:ext cx="825500" cy="825500"/>
            </a:xfrm>
            <a:prstGeom prst="rect">
              <a:avLst/>
            </a:prstGeom>
            <a:solidFill>
              <a:srgbClr val="ECD9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C951EDF-A328-4552-87F4-F5FCD7293D6A}"/>
                </a:ext>
              </a:extLst>
            </p:cNvPr>
            <p:cNvSpPr txBox="1"/>
            <p:nvPr/>
          </p:nvSpPr>
          <p:spPr>
            <a:xfrm>
              <a:off x="557213" y="3448375"/>
              <a:ext cx="7905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rgbClr val="443828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07</a:t>
              </a:r>
              <a:endParaRPr lang="ko-KR" altLang="en-US" sz="2800" dirty="0">
                <a:solidFill>
                  <a:srgbClr val="44382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44487" y="1835706"/>
            <a:ext cx="11512551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/>
              <a:t>코드로 방 입장 기능이 추가된 이유는 무엇인가</a:t>
            </a:r>
            <a:r>
              <a:rPr lang="en-US" altLang="ko-KR" dirty="0" smtClean="0"/>
              <a:t>?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/>
              <a:t>-&gt; </a:t>
            </a:r>
            <a:r>
              <a:rPr lang="ko-KR" altLang="en-US" dirty="0" smtClean="0"/>
              <a:t>현재 가디언 </a:t>
            </a:r>
            <a:r>
              <a:rPr lang="ko-KR" altLang="en-US" dirty="0" err="1" smtClean="0"/>
              <a:t>테일즈는</a:t>
            </a:r>
            <a:r>
              <a:rPr lang="ko-KR" altLang="en-US" dirty="0" smtClean="0"/>
              <a:t> 길드가 존재하지만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한번씩 열리는 길드 레이드를 제외하면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en-US" altLang="ko-KR" dirty="0"/>
              <a:t> </a:t>
            </a:r>
            <a:r>
              <a:rPr lang="en-US" altLang="ko-KR" dirty="0" smtClean="0"/>
              <a:t>   </a:t>
            </a:r>
            <a:r>
              <a:rPr lang="ko-KR" altLang="en-US" dirty="0" err="1" smtClean="0"/>
              <a:t>길드원과</a:t>
            </a:r>
            <a:r>
              <a:rPr lang="ko-KR" altLang="en-US" dirty="0" smtClean="0"/>
              <a:t> 커뮤니케이션이 타 게임에 비해 상대적으로 부족한데 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en-US" altLang="ko-KR" dirty="0"/>
              <a:t> </a:t>
            </a:r>
            <a:r>
              <a:rPr lang="en-US" altLang="ko-KR" dirty="0" smtClean="0"/>
              <a:t>   </a:t>
            </a:r>
            <a:r>
              <a:rPr lang="ko-KR" altLang="en-US" dirty="0" smtClean="0"/>
              <a:t>이런 커뮤니케이션과 같은 부분들을 보완하기 위하여 추가 하였다 생각</a:t>
            </a:r>
            <a:r>
              <a:rPr lang="en-US" altLang="ko-KR" dirty="0" smtClean="0"/>
              <a:t>.</a:t>
            </a:r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 err="1" smtClean="0"/>
              <a:t>협동전은</a:t>
            </a:r>
            <a:r>
              <a:rPr lang="ko-KR" altLang="en-US" dirty="0" smtClean="0"/>
              <a:t> 아레나 경쟁에 지친 유저들에게는 </a:t>
            </a:r>
            <a:r>
              <a:rPr lang="ko-KR" altLang="en-US" dirty="0" err="1" smtClean="0"/>
              <a:t>리프레시할</a:t>
            </a:r>
            <a:r>
              <a:rPr lang="ko-KR" altLang="en-US" dirty="0" smtClean="0"/>
              <a:t> 시간을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ko-KR" altLang="en-US" dirty="0" smtClean="0"/>
              <a:t>커뮤니케이션적 측면에서는 부족함을 보완하는데 큰 목표를 두었고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보완이 잘 되었다 생각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0767888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4520460B-654D-4B5D-9D19-4CB8A21E9F6E}"/>
              </a:ext>
            </a:extLst>
          </p:cNvPr>
          <p:cNvSpPr/>
          <p:nvPr/>
        </p:nvSpPr>
        <p:spPr>
          <a:xfrm>
            <a:off x="0" y="0"/>
            <a:ext cx="12192000" cy="12671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2ACE03-5544-4F8D-A657-1892B837A1A2}"/>
              </a:ext>
            </a:extLst>
          </p:cNvPr>
          <p:cNvSpPr txBox="1"/>
          <p:nvPr/>
        </p:nvSpPr>
        <p:spPr>
          <a:xfrm>
            <a:off x="1381747" y="339148"/>
            <a:ext cx="43241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PVE : </a:t>
            </a:r>
            <a:r>
              <a:rPr lang="ko-KR" altLang="en-US" sz="2800" dirty="0">
                <a:solidFill>
                  <a:schemeClr val="bg1"/>
                </a:solidFill>
              </a:rPr>
              <a:t>궤도 엘리베이터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7DF7C9E-1D12-4DD1-9CA6-0EFB6ADE2CB8}"/>
              </a:ext>
            </a:extLst>
          </p:cNvPr>
          <p:cNvGrpSpPr/>
          <p:nvPr/>
        </p:nvGrpSpPr>
        <p:grpSpPr>
          <a:xfrm>
            <a:off x="196850" y="188008"/>
            <a:ext cx="825500" cy="825500"/>
            <a:chOff x="539750" y="3297235"/>
            <a:chExt cx="825500" cy="82550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79CFF6C2-5D8D-4897-A345-A9608D3B84BE}"/>
                </a:ext>
              </a:extLst>
            </p:cNvPr>
            <p:cNvSpPr/>
            <p:nvPr/>
          </p:nvSpPr>
          <p:spPr>
            <a:xfrm rot="2700000">
              <a:off x="539750" y="3297235"/>
              <a:ext cx="825500" cy="825500"/>
            </a:xfrm>
            <a:prstGeom prst="rect">
              <a:avLst/>
            </a:prstGeom>
            <a:solidFill>
              <a:srgbClr val="5A9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C951EDF-A328-4552-87F4-F5FCD7293D6A}"/>
                </a:ext>
              </a:extLst>
            </p:cNvPr>
            <p:cNvSpPr txBox="1"/>
            <p:nvPr/>
          </p:nvSpPr>
          <p:spPr>
            <a:xfrm>
              <a:off x="557213" y="3448375"/>
              <a:ext cx="7905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05</a:t>
              </a:r>
              <a:endParaRPr lang="ko-KR" altLang="en-US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41B6350-D9ED-48F2-BF12-E1056B610488}"/>
              </a:ext>
            </a:extLst>
          </p:cNvPr>
          <p:cNvCxnSpPr/>
          <p:nvPr/>
        </p:nvCxnSpPr>
        <p:spPr>
          <a:xfrm>
            <a:off x="3217652" y="5164527"/>
            <a:ext cx="0" cy="139747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046FF4A-CD4F-426B-9BEE-5F804B462C3F}"/>
              </a:ext>
            </a:extLst>
          </p:cNvPr>
          <p:cNvSpPr txBox="1"/>
          <p:nvPr/>
        </p:nvSpPr>
        <p:spPr>
          <a:xfrm>
            <a:off x="342900" y="5601655"/>
            <a:ext cx="23907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핵심 키워드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22001175-27BB-455D-B1D0-CB60FCD508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407" r="209" b="407"/>
          <a:stretch/>
        </p:blipFill>
        <p:spPr>
          <a:xfrm>
            <a:off x="338137" y="2215713"/>
            <a:ext cx="5157788" cy="25452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BDF343F-C4E9-4758-B9F8-24E1B1EDEC40}"/>
              </a:ext>
            </a:extLst>
          </p:cNvPr>
          <p:cNvSpPr txBox="1"/>
          <p:nvPr/>
        </p:nvSpPr>
        <p:spPr>
          <a:xfrm>
            <a:off x="3873500" y="5678599"/>
            <a:ext cx="7383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탑형 컨텐츠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순위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스토리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자동 플레이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779A2B1-0862-4D8C-939A-2E7751DF2FA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" r="9"/>
          <a:stretch/>
        </p:blipFill>
        <p:spPr>
          <a:xfrm>
            <a:off x="6698492" y="2217360"/>
            <a:ext cx="5158546" cy="254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716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4520460B-654D-4B5D-9D19-4CB8A21E9F6E}"/>
              </a:ext>
            </a:extLst>
          </p:cNvPr>
          <p:cNvSpPr/>
          <p:nvPr/>
        </p:nvSpPr>
        <p:spPr>
          <a:xfrm>
            <a:off x="0" y="0"/>
            <a:ext cx="12192000" cy="12671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2ACE03-5544-4F8D-A657-1892B837A1A2}"/>
              </a:ext>
            </a:extLst>
          </p:cNvPr>
          <p:cNvSpPr txBox="1"/>
          <p:nvPr/>
        </p:nvSpPr>
        <p:spPr>
          <a:xfrm>
            <a:off x="1381747" y="339148"/>
            <a:ext cx="43241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PVE : </a:t>
            </a:r>
            <a:r>
              <a:rPr lang="ko-KR" altLang="en-US" sz="2800" dirty="0">
                <a:solidFill>
                  <a:schemeClr val="bg1"/>
                </a:solidFill>
              </a:rPr>
              <a:t>궤도 엘리베이터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7DF7C9E-1D12-4DD1-9CA6-0EFB6ADE2CB8}"/>
              </a:ext>
            </a:extLst>
          </p:cNvPr>
          <p:cNvGrpSpPr/>
          <p:nvPr/>
        </p:nvGrpSpPr>
        <p:grpSpPr>
          <a:xfrm>
            <a:off x="196850" y="188008"/>
            <a:ext cx="825500" cy="825500"/>
            <a:chOff x="539750" y="3297235"/>
            <a:chExt cx="825500" cy="82550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79CFF6C2-5D8D-4897-A345-A9608D3B84BE}"/>
                </a:ext>
              </a:extLst>
            </p:cNvPr>
            <p:cNvSpPr/>
            <p:nvPr/>
          </p:nvSpPr>
          <p:spPr>
            <a:xfrm rot="2700000">
              <a:off x="539750" y="3297235"/>
              <a:ext cx="825500" cy="825500"/>
            </a:xfrm>
            <a:prstGeom prst="rect">
              <a:avLst/>
            </a:prstGeom>
            <a:solidFill>
              <a:srgbClr val="5A9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C951EDF-A328-4552-87F4-F5FCD7293D6A}"/>
                </a:ext>
              </a:extLst>
            </p:cNvPr>
            <p:cNvSpPr txBox="1"/>
            <p:nvPr/>
          </p:nvSpPr>
          <p:spPr>
            <a:xfrm>
              <a:off x="557213" y="3448375"/>
              <a:ext cx="7905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05</a:t>
              </a:r>
              <a:endParaRPr lang="ko-KR" altLang="en-US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41B6350-D9ED-48F2-BF12-E1056B610488}"/>
              </a:ext>
            </a:extLst>
          </p:cNvPr>
          <p:cNvCxnSpPr/>
          <p:nvPr/>
        </p:nvCxnSpPr>
        <p:spPr>
          <a:xfrm>
            <a:off x="3217652" y="5164527"/>
            <a:ext cx="0" cy="139747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046FF4A-CD4F-426B-9BEE-5F804B462C3F}"/>
              </a:ext>
            </a:extLst>
          </p:cNvPr>
          <p:cNvSpPr txBox="1"/>
          <p:nvPr/>
        </p:nvSpPr>
        <p:spPr>
          <a:xfrm>
            <a:off x="342900" y="5601655"/>
            <a:ext cx="23907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탑형 컨텐츠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D934D60-D8B3-47F9-A115-D9451422411D}"/>
              </a:ext>
            </a:extLst>
          </p:cNvPr>
          <p:cNvSpPr txBox="1"/>
          <p:nvPr/>
        </p:nvSpPr>
        <p:spPr>
          <a:xfrm>
            <a:off x="3872521" y="5193851"/>
            <a:ext cx="8042275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많은 게임에서 볼 수 있는 탑을 올라가는 형태의 컨텐츠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유저로 하여금 보다 높이 올라가기 위하여 성장을 유도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22001175-27BB-455D-B1D0-CB60FCD508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407" r="209" b="407"/>
          <a:stretch/>
        </p:blipFill>
        <p:spPr>
          <a:xfrm>
            <a:off x="3524783" y="2213550"/>
            <a:ext cx="5157788" cy="254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9664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4520460B-654D-4B5D-9D19-4CB8A21E9F6E}"/>
              </a:ext>
            </a:extLst>
          </p:cNvPr>
          <p:cNvSpPr/>
          <p:nvPr/>
        </p:nvSpPr>
        <p:spPr>
          <a:xfrm>
            <a:off x="0" y="0"/>
            <a:ext cx="12192000" cy="12671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2ACE03-5544-4F8D-A657-1892B837A1A2}"/>
              </a:ext>
            </a:extLst>
          </p:cNvPr>
          <p:cNvSpPr txBox="1"/>
          <p:nvPr/>
        </p:nvSpPr>
        <p:spPr>
          <a:xfrm>
            <a:off x="1381747" y="339148"/>
            <a:ext cx="43241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PVE : </a:t>
            </a:r>
            <a:r>
              <a:rPr lang="ko-KR" altLang="en-US" sz="2800" dirty="0">
                <a:solidFill>
                  <a:schemeClr val="bg1"/>
                </a:solidFill>
              </a:rPr>
              <a:t>궤도 엘리베이터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7DF7C9E-1D12-4DD1-9CA6-0EFB6ADE2CB8}"/>
              </a:ext>
            </a:extLst>
          </p:cNvPr>
          <p:cNvGrpSpPr/>
          <p:nvPr/>
        </p:nvGrpSpPr>
        <p:grpSpPr>
          <a:xfrm>
            <a:off x="196850" y="188008"/>
            <a:ext cx="825500" cy="825500"/>
            <a:chOff x="539750" y="3297235"/>
            <a:chExt cx="825500" cy="82550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79CFF6C2-5D8D-4897-A345-A9608D3B84BE}"/>
                </a:ext>
              </a:extLst>
            </p:cNvPr>
            <p:cNvSpPr/>
            <p:nvPr/>
          </p:nvSpPr>
          <p:spPr>
            <a:xfrm rot="2700000">
              <a:off x="539750" y="3297235"/>
              <a:ext cx="825500" cy="825500"/>
            </a:xfrm>
            <a:prstGeom prst="rect">
              <a:avLst/>
            </a:prstGeom>
            <a:solidFill>
              <a:srgbClr val="5A9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C951EDF-A328-4552-87F4-F5FCD7293D6A}"/>
                </a:ext>
              </a:extLst>
            </p:cNvPr>
            <p:cNvSpPr txBox="1"/>
            <p:nvPr/>
          </p:nvSpPr>
          <p:spPr>
            <a:xfrm>
              <a:off x="557213" y="3448375"/>
              <a:ext cx="7905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05</a:t>
              </a:r>
              <a:endParaRPr lang="ko-KR" altLang="en-US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41B6350-D9ED-48F2-BF12-E1056B610488}"/>
              </a:ext>
            </a:extLst>
          </p:cNvPr>
          <p:cNvCxnSpPr/>
          <p:nvPr/>
        </p:nvCxnSpPr>
        <p:spPr>
          <a:xfrm>
            <a:off x="3217652" y="5164527"/>
            <a:ext cx="0" cy="139747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046FF4A-CD4F-426B-9BEE-5F804B462C3F}"/>
              </a:ext>
            </a:extLst>
          </p:cNvPr>
          <p:cNvSpPr txBox="1"/>
          <p:nvPr/>
        </p:nvSpPr>
        <p:spPr>
          <a:xfrm>
            <a:off x="342900" y="5601655"/>
            <a:ext cx="23907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순위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D934D60-D8B3-47F9-A115-D9451422411D}"/>
              </a:ext>
            </a:extLst>
          </p:cNvPr>
          <p:cNvSpPr txBox="1"/>
          <p:nvPr/>
        </p:nvSpPr>
        <p:spPr>
          <a:xfrm>
            <a:off x="3872169" y="5193851"/>
            <a:ext cx="8042275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현재 </a:t>
            </a: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랭커들의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순위와 사용한 파티를 확인 가능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낮은 층의 유저들은 </a:t>
            </a: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랭커들의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파티 조합을 참고하여 높은 층으로 나아가게끔 유도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779A2B1-0862-4D8C-939A-2E7751DF2FA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" t="407" b="407"/>
          <a:stretch/>
        </p:blipFill>
        <p:spPr>
          <a:xfrm>
            <a:off x="6698456" y="2214793"/>
            <a:ext cx="5158361" cy="25452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2001175-27BB-455D-B1D0-CB60FCD508D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407" r="209" b="407"/>
          <a:stretch/>
        </p:blipFill>
        <p:spPr>
          <a:xfrm>
            <a:off x="338137" y="2215713"/>
            <a:ext cx="5157788" cy="254520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502444" y="2605088"/>
            <a:ext cx="383381" cy="48577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32455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4520460B-654D-4B5D-9D19-4CB8A21E9F6E}"/>
              </a:ext>
            </a:extLst>
          </p:cNvPr>
          <p:cNvSpPr/>
          <p:nvPr/>
        </p:nvSpPr>
        <p:spPr>
          <a:xfrm>
            <a:off x="0" y="0"/>
            <a:ext cx="12192000" cy="12671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2ACE03-5544-4F8D-A657-1892B837A1A2}"/>
              </a:ext>
            </a:extLst>
          </p:cNvPr>
          <p:cNvSpPr txBox="1"/>
          <p:nvPr/>
        </p:nvSpPr>
        <p:spPr>
          <a:xfrm>
            <a:off x="1381747" y="339148"/>
            <a:ext cx="43241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PVE : </a:t>
            </a:r>
            <a:r>
              <a:rPr lang="ko-KR" altLang="en-US" sz="2800" dirty="0">
                <a:solidFill>
                  <a:schemeClr val="bg1"/>
                </a:solidFill>
              </a:rPr>
              <a:t>궤도 엘리베이터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7DF7C9E-1D12-4DD1-9CA6-0EFB6ADE2CB8}"/>
              </a:ext>
            </a:extLst>
          </p:cNvPr>
          <p:cNvGrpSpPr/>
          <p:nvPr/>
        </p:nvGrpSpPr>
        <p:grpSpPr>
          <a:xfrm>
            <a:off x="196850" y="188008"/>
            <a:ext cx="825500" cy="825500"/>
            <a:chOff x="539750" y="3297235"/>
            <a:chExt cx="825500" cy="82550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79CFF6C2-5D8D-4897-A345-A9608D3B84BE}"/>
                </a:ext>
              </a:extLst>
            </p:cNvPr>
            <p:cNvSpPr/>
            <p:nvPr/>
          </p:nvSpPr>
          <p:spPr>
            <a:xfrm rot="2700000">
              <a:off x="539750" y="3297235"/>
              <a:ext cx="825500" cy="825500"/>
            </a:xfrm>
            <a:prstGeom prst="rect">
              <a:avLst/>
            </a:prstGeom>
            <a:solidFill>
              <a:srgbClr val="5A9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C951EDF-A328-4552-87F4-F5FCD7293D6A}"/>
                </a:ext>
              </a:extLst>
            </p:cNvPr>
            <p:cNvSpPr txBox="1"/>
            <p:nvPr/>
          </p:nvSpPr>
          <p:spPr>
            <a:xfrm>
              <a:off x="557213" y="3448375"/>
              <a:ext cx="7905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05</a:t>
              </a:r>
              <a:endParaRPr lang="ko-KR" altLang="en-US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41B6350-D9ED-48F2-BF12-E1056B610488}"/>
              </a:ext>
            </a:extLst>
          </p:cNvPr>
          <p:cNvCxnSpPr/>
          <p:nvPr/>
        </p:nvCxnSpPr>
        <p:spPr>
          <a:xfrm>
            <a:off x="3217652" y="5164527"/>
            <a:ext cx="0" cy="139747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046FF4A-CD4F-426B-9BEE-5F804B462C3F}"/>
              </a:ext>
            </a:extLst>
          </p:cNvPr>
          <p:cNvSpPr txBox="1"/>
          <p:nvPr/>
        </p:nvSpPr>
        <p:spPr>
          <a:xfrm>
            <a:off x="342900" y="5601655"/>
            <a:ext cx="23907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스토리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0779A2B1-0862-4D8C-939A-2E7751DF2FA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" r="9"/>
          <a:stretch/>
        </p:blipFill>
        <p:spPr>
          <a:xfrm>
            <a:off x="6698492" y="2217360"/>
            <a:ext cx="5158546" cy="25452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22001175-27BB-455D-B1D0-CB60FCD508D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2" r="1912"/>
          <a:stretch/>
        </p:blipFill>
        <p:spPr>
          <a:xfrm>
            <a:off x="341313" y="2214508"/>
            <a:ext cx="5158407" cy="25452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D934D60-D8B3-47F9-A115-D9451422411D}"/>
              </a:ext>
            </a:extLst>
          </p:cNvPr>
          <p:cNvSpPr txBox="1"/>
          <p:nvPr/>
        </p:nvSpPr>
        <p:spPr>
          <a:xfrm>
            <a:off x="3872521" y="5193851"/>
            <a:ext cx="8042275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50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층 단위로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‘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기록실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＇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두어 스토리에 관련이 있는 기록들을 확인 가능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스토리를 좋아하는 유저에게 컨텐츠 접근 이유와 성장 동기를 부여</a:t>
            </a:r>
          </a:p>
        </p:txBody>
      </p:sp>
    </p:spTree>
    <p:extLst>
      <p:ext uri="{BB962C8B-B14F-4D97-AF65-F5344CB8AC3E}">
        <p14:creationId xmlns:p14="http://schemas.microsoft.com/office/powerpoint/2010/main" val="3849864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4520460B-654D-4B5D-9D19-4CB8A21E9F6E}"/>
              </a:ext>
            </a:extLst>
          </p:cNvPr>
          <p:cNvSpPr/>
          <p:nvPr/>
        </p:nvSpPr>
        <p:spPr>
          <a:xfrm>
            <a:off x="0" y="0"/>
            <a:ext cx="12192000" cy="12671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2ACE03-5544-4F8D-A657-1892B837A1A2}"/>
              </a:ext>
            </a:extLst>
          </p:cNvPr>
          <p:cNvSpPr txBox="1"/>
          <p:nvPr/>
        </p:nvSpPr>
        <p:spPr>
          <a:xfrm>
            <a:off x="1381747" y="339148"/>
            <a:ext cx="43241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PVE : </a:t>
            </a:r>
            <a:r>
              <a:rPr lang="ko-KR" altLang="en-US" sz="2800" dirty="0">
                <a:solidFill>
                  <a:schemeClr val="bg1"/>
                </a:solidFill>
              </a:rPr>
              <a:t>궤도 엘리베이터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7DF7C9E-1D12-4DD1-9CA6-0EFB6ADE2CB8}"/>
              </a:ext>
            </a:extLst>
          </p:cNvPr>
          <p:cNvGrpSpPr/>
          <p:nvPr/>
        </p:nvGrpSpPr>
        <p:grpSpPr>
          <a:xfrm>
            <a:off x="196850" y="188008"/>
            <a:ext cx="825500" cy="825500"/>
            <a:chOff x="539750" y="3297235"/>
            <a:chExt cx="825500" cy="82550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79CFF6C2-5D8D-4897-A345-A9608D3B84BE}"/>
                </a:ext>
              </a:extLst>
            </p:cNvPr>
            <p:cNvSpPr/>
            <p:nvPr/>
          </p:nvSpPr>
          <p:spPr>
            <a:xfrm rot="2700000">
              <a:off x="539750" y="3297235"/>
              <a:ext cx="825500" cy="825500"/>
            </a:xfrm>
            <a:prstGeom prst="rect">
              <a:avLst/>
            </a:prstGeom>
            <a:solidFill>
              <a:srgbClr val="5A9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C951EDF-A328-4552-87F4-F5FCD7293D6A}"/>
                </a:ext>
              </a:extLst>
            </p:cNvPr>
            <p:cNvSpPr txBox="1"/>
            <p:nvPr/>
          </p:nvSpPr>
          <p:spPr>
            <a:xfrm>
              <a:off x="557213" y="3448375"/>
              <a:ext cx="7905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05</a:t>
              </a:r>
              <a:endParaRPr lang="ko-KR" altLang="en-US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41B6350-D9ED-48F2-BF12-E1056B610488}"/>
              </a:ext>
            </a:extLst>
          </p:cNvPr>
          <p:cNvCxnSpPr/>
          <p:nvPr/>
        </p:nvCxnSpPr>
        <p:spPr>
          <a:xfrm>
            <a:off x="3217652" y="5164527"/>
            <a:ext cx="0" cy="139747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046FF4A-CD4F-426B-9BEE-5F804B462C3F}"/>
              </a:ext>
            </a:extLst>
          </p:cNvPr>
          <p:cNvSpPr txBox="1"/>
          <p:nvPr/>
        </p:nvSpPr>
        <p:spPr>
          <a:xfrm>
            <a:off x="342900" y="5601655"/>
            <a:ext cx="23907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자동 플레이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0779A2B1-0862-4D8C-939A-2E7751DF2FA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1" r="1912"/>
          <a:stretch/>
        </p:blipFill>
        <p:spPr>
          <a:xfrm>
            <a:off x="6698457" y="2216378"/>
            <a:ext cx="5159948" cy="25452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22001175-27BB-455D-B1D0-CB60FCD508D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4" r="1912"/>
          <a:stretch/>
        </p:blipFill>
        <p:spPr>
          <a:xfrm>
            <a:off x="344488" y="2219271"/>
            <a:ext cx="5159051" cy="25452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D934D60-D8B3-47F9-A115-D9451422411D}"/>
              </a:ext>
            </a:extLst>
          </p:cNvPr>
          <p:cNvSpPr txBox="1"/>
          <p:nvPr/>
        </p:nvSpPr>
        <p:spPr>
          <a:xfrm>
            <a:off x="3872521" y="5193851"/>
            <a:ext cx="8042275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자동 전투를 채용하여 유저의 직접적 피로도는 적게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고민은 많이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!</a:t>
            </a:r>
          </a:p>
          <a:p>
            <a:pPr>
              <a:lnSpc>
                <a:spcPct val="150000"/>
              </a:lnSpc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파티의 캐릭터 조합과 진형을 고민하여 유저의 게임 이해도 상승을 유도</a:t>
            </a:r>
          </a:p>
        </p:txBody>
      </p:sp>
    </p:spTree>
    <p:extLst>
      <p:ext uri="{BB962C8B-B14F-4D97-AF65-F5344CB8AC3E}">
        <p14:creationId xmlns:p14="http://schemas.microsoft.com/office/powerpoint/2010/main" val="7991798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24E75B11-1214-4EF6-A451-CE73E45074E2}"/>
              </a:ext>
            </a:extLst>
          </p:cNvPr>
          <p:cNvSpPr/>
          <p:nvPr/>
        </p:nvSpPr>
        <p:spPr>
          <a:xfrm>
            <a:off x="0" y="0"/>
            <a:ext cx="12192000" cy="12671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381747" y="339148"/>
            <a:ext cx="43241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엔드 컨텐츠 구성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E692449C-0A8B-4D70-8E05-2F78D3272D99}"/>
              </a:ext>
            </a:extLst>
          </p:cNvPr>
          <p:cNvGrpSpPr/>
          <p:nvPr/>
        </p:nvGrpSpPr>
        <p:grpSpPr>
          <a:xfrm>
            <a:off x="196850" y="188008"/>
            <a:ext cx="825500" cy="825500"/>
            <a:chOff x="539750" y="3297235"/>
            <a:chExt cx="825500" cy="82550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DF52EFE2-949E-4E97-AC8A-73B0DB566677}"/>
                </a:ext>
              </a:extLst>
            </p:cNvPr>
            <p:cNvSpPr/>
            <p:nvPr/>
          </p:nvSpPr>
          <p:spPr>
            <a:xfrm rot="2700000">
              <a:off x="539750" y="3297235"/>
              <a:ext cx="825500" cy="825500"/>
            </a:xfrm>
            <a:prstGeom prst="rect">
              <a:avLst/>
            </a:prstGeom>
            <a:solidFill>
              <a:srgbClr val="ECD9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0DC08EE-C3ED-4B72-871A-B525AC724E1F}"/>
                </a:ext>
              </a:extLst>
            </p:cNvPr>
            <p:cNvSpPr txBox="1"/>
            <p:nvPr/>
          </p:nvSpPr>
          <p:spPr>
            <a:xfrm>
              <a:off x="557213" y="3448375"/>
              <a:ext cx="7905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rgbClr val="443828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01</a:t>
              </a:r>
              <a:endParaRPr lang="ko-KR" altLang="en-US" sz="2800" dirty="0">
                <a:solidFill>
                  <a:srgbClr val="44382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9B99785D-22CD-4342-BE01-3680AD455A19}"/>
              </a:ext>
            </a:extLst>
          </p:cNvPr>
          <p:cNvCxnSpPr/>
          <p:nvPr/>
        </p:nvCxnSpPr>
        <p:spPr>
          <a:xfrm>
            <a:off x="3217652" y="5164527"/>
            <a:ext cx="0" cy="139747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DC71FA3A-4328-48E5-B3B6-3AD40C1F7233}"/>
              </a:ext>
            </a:extLst>
          </p:cNvPr>
          <p:cNvGrpSpPr/>
          <p:nvPr/>
        </p:nvGrpSpPr>
        <p:grpSpPr>
          <a:xfrm rot="10800000">
            <a:off x="5961141" y="2114203"/>
            <a:ext cx="2283370" cy="2835263"/>
            <a:chOff x="2460416" y="1810111"/>
            <a:chExt cx="2362196" cy="2933142"/>
          </a:xfrm>
          <a:solidFill>
            <a:schemeClr val="tx1"/>
          </a:solidFill>
        </p:grpSpPr>
        <p:sp>
          <p:nvSpPr>
            <p:cNvPr id="51" name="자유형: 도형 50">
              <a:extLst>
                <a:ext uri="{FF2B5EF4-FFF2-40B4-BE49-F238E27FC236}">
                  <a16:creationId xmlns:a16="http://schemas.microsoft.com/office/drawing/2014/main" id="{E652F775-3797-4601-9AE3-A8E45D4DDA29}"/>
                </a:ext>
              </a:extLst>
            </p:cNvPr>
            <p:cNvSpPr/>
            <p:nvPr/>
          </p:nvSpPr>
          <p:spPr>
            <a:xfrm>
              <a:off x="3217652" y="2000053"/>
              <a:ext cx="1371598" cy="2743200"/>
            </a:xfrm>
            <a:custGeom>
              <a:avLst/>
              <a:gdLst>
                <a:gd name="connsiteX0" fmla="*/ 1371598 w 1371598"/>
                <a:gd name="connsiteY0" fmla="*/ 0 h 2743200"/>
                <a:gd name="connsiteX1" fmla="*/ 1371598 w 1371598"/>
                <a:gd name="connsiteY1" fmla="*/ 464287 h 2743200"/>
                <a:gd name="connsiteX2" fmla="*/ 1278832 w 1371598"/>
                <a:gd name="connsiteY2" fmla="*/ 468972 h 2743200"/>
                <a:gd name="connsiteX3" fmla="*/ 464286 w 1371598"/>
                <a:gd name="connsiteY3" fmla="*/ 1371600 h 2743200"/>
                <a:gd name="connsiteX4" fmla="*/ 1278832 w 1371598"/>
                <a:gd name="connsiteY4" fmla="*/ 2274229 h 2743200"/>
                <a:gd name="connsiteX5" fmla="*/ 1371598 w 1371598"/>
                <a:gd name="connsiteY5" fmla="*/ 2278913 h 2743200"/>
                <a:gd name="connsiteX6" fmla="*/ 1371598 w 1371598"/>
                <a:gd name="connsiteY6" fmla="*/ 2287870 h 2743200"/>
                <a:gd name="connsiteX7" fmla="*/ 1186932 w 1371598"/>
                <a:gd name="connsiteY7" fmla="*/ 2499850 h 2743200"/>
                <a:gd name="connsiteX8" fmla="*/ 1371598 w 1371598"/>
                <a:gd name="connsiteY8" fmla="*/ 2711831 h 2743200"/>
                <a:gd name="connsiteX9" fmla="*/ 1371598 w 1371598"/>
                <a:gd name="connsiteY9" fmla="*/ 2743200 h 2743200"/>
                <a:gd name="connsiteX10" fmla="*/ 1231362 w 1371598"/>
                <a:gd name="connsiteY10" fmla="*/ 2736119 h 2743200"/>
                <a:gd name="connsiteX11" fmla="*/ 0 w 1371598"/>
                <a:gd name="connsiteY11" fmla="*/ 1371600 h 2743200"/>
                <a:gd name="connsiteX12" fmla="*/ 1231362 w 1371598"/>
                <a:gd name="connsiteY12" fmla="*/ 7082 h 2743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71598" h="2743200">
                  <a:moveTo>
                    <a:pt x="1371598" y="0"/>
                  </a:moveTo>
                  <a:lnTo>
                    <a:pt x="1371598" y="464287"/>
                  </a:lnTo>
                  <a:lnTo>
                    <a:pt x="1278832" y="468972"/>
                  </a:lnTo>
                  <a:cubicBezTo>
                    <a:pt x="821314" y="515435"/>
                    <a:pt x="464286" y="901824"/>
                    <a:pt x="464286" y="1371600"/>
                  </a:cubicBezTo>
                  <a:cubicBezTo>
                    <a:pt x="464286" y="1841377"/>
                    <a:pt x="821314" y="2227765"/>
                    <a:pt x="1278832" y="2274229"/>
                  </a:cubicBezTo>
                  <a:lnTo>
                    <a:pt x="1371598" y="2278913"/>
                  </a:lnTo>
                  <a:lnTo>
                    <a:pt x="1371598" y="2287870"/>
                  </a:lnTo>
                  <a:lnTo>
                    <a:pt x="1186932" y="2499850"/>
                  </a:lnTo>
                  <a:lnTo>
                    <a:pt x="1371598" y="2711831"/>
                  </a:lnTo>
                  <a:lnTo>
                    <a:pt x="1371598" y="2743200"/>
                  </a:lnTo>
                  <a:lnTo>
                    <a:pt x="1231362" y="2736119"/>
                  </a:lnTo>
                  <a:cubicBezTo>
                    <a:pt x="539724" y="2665879"/>
                    <a:pt x="0" y="2081770"/>
                    <a:pt x="0" y="1371600"/>
                  </a:cubicBezTo>
                  <a:cubicBezTo>
                    <a:pt x="0" y="661431"/>
                    <a:pt x="539724" y="77321"/>
                    <a:pt x="1231362" y="708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52" name="화살표: 오른쪽 51">
              <a:extLst>
                <a:ext uri="{FF2B5EF4-FFF2-40B4-BE49-F238E27FC236}">
                  <a16:creationId xmlns:a16="http://schemas.microsoft.com/office/drawing/2014/main" id="{1534A438-E625-4FCA-A67E-2190295CA72E}"/>
                </a:ext>
              </a:extLst>
            </p:cNvPr>
            <p:cNvSpPr/>
            <p:nvPr/>
          </p:nvSpPr>
          <p:spPr>
            <a:xfrm>
              <a:off x="2460416" y="1810111"/>
              <a:ext cx="2362196" cy="854910"/>
            </a:xfrm>
            <a:prstGeom prst="rightArrow">
              <a:avLst>
                <a:gd name="adj1" fmla="val 54082"/>
                <a:gd name="adj2" fmla="val 29736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3245E580-02D0-4423-8DBC-0F5EA182C815}"/>
              </a:ext>
            </a:extLst>
          </p:cNvPr>
          <p:cNvSpPr txBox="1"/>
          <p:nvPr/>
        </p:nvSpPr>
        <p:spPr>
          <a:xfrm>
            <a:off x="7102825" y="4351609"/>
            <a:ext cx="1113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PVP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2FAF85FC-00BE-474C-844F-9C1BE62C6DDE}"/>
              </a:ext>
            </a:extLst>
          </p:cNvPr>
          <p:cNvGrpSpPr/>
          <p:nvPr/>
        </p:nvGrpSpPr>
        <p:grpSpPr>
          <a:xfrm>
            <a:off x="3966538" y="1927583"/>
            <a:ext cx="2283370" cy="2835263"/>
            <a:chOff x="2460416" y="1810111"/>
            <a:chExt cx="2362196" cy="2933142"/>
          </a:xfrm>
          <a:solidFill>
            <a:srgbClr val="ECD9BB"/>
          </a:solidFill>
        </p:grpSpPr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639EE897-3EF6-40CB-AA36-1E5535CF133A}"/>
                </a:ext>
              </a:extLst>
            </p:cNvPr>
            <p:cNvSpPr/>
            <p:nvPr/>
          </p:nvSpPr>
          <p:spPr>
            <a:xfrm>
              <a:off x="3217652" y="2000053"/>
              <a:ext cx="1371598" cy="2743200"/>
            </a:xfrm>
            <a:custGeom>
              <a:avLst/>
              <a:gdLst>
                <a:gd name="connsiteX0" fmla="*/ 1371598 w 1371598"/>
                <a:gd name="connsiteY0" fmla="*/ 0 h 2743200"/>
                <a:gd name="connsiteX1" fmla="*/ 1371598 w 1371598"/>
                <a:gd name="connsiteY1" fmla="*/ 464287 h 2743200"/>
                <a:gd name="connsiteX2" fmla="*/ 1278832 w 1371598"/>
                <a:gd name="connsiteY2" fmla="*/ 468972 h 2743200"/>
                <a:gd name="connsiteX3" fmla="*/ 464286 w 1371598"/>
                <a:gd name="connsiteY3" fmla="*/ 1371600 h 2743200"/>
                <a:gd name="connsiteX4" fmla="*/ 1278832 w 1371598"/>
                <a:gd name="connsiteY4" fmla="*/ 2274229 h 2743200"/>
                <a:gd name="connsiteX5" fmla="*/ 1371598 w 1371598"/>
                <a:gd name="connsiteY5" fmla="*/ 2278913 h 2743200"/>
                <a:gd name="connsiteX6" fmla="*/ 1371598 w 1371598"/>
                <a:gd name="connsiteY6" fmla="*/ 2287870 h 2743200"/>
                <a:gd name="connsiteX7" fmla="*/ 1186932 w 1371598"/>
                <a:gd name="connsiteY7" fmla="*/ 2499850 h 2743200"/>
                <a:gd name="connsiteX8" fmla="*/ 1371598 w 1371598"/>
                <a:gd name="connsiteY8" fmla="*/ 2711831 h 2743200"/>
                <a:gd name="connsiteX9" fmla="*/ 1371598 w 1371598"/>
                <a:gd name="connsiteY9" fmla="*/ 2743200 h 2743200"/>
                <a:gd name="connsiteX10" fmla="*/ 1231362 w 1371598"/>
                <a:gd name="connsiteY10" fmla="*/ 2736119 h 2743200"/>
                <a:gd name="connsiteX11" fmla="*/ 0 w 1371598"/>
                <a:gd name="connsiteY11" fmla="*/ 1371600 h 2743200"/>
                <a:gd name="connsiteX12" fmla="*/ 1231362 w 1371598"/>
                <a:gd name="connsiteY12" fmla="*/ 7082 h 2743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71598" h="2743200">
                  <a:moveTo>
                    <a:pt x="1371598" y="0"/>
                  </a:moveTo>
                  <a:lnTo>
                    <a:pt x="1371598" y="464287"/>
                  </a:lnTo>
                  <a:lnTo>
                    <a:pt x="1278832" y="468972"/>
                  </a:lnTo>
                  <a:cubicBezTo>
                    <a:pt x="821314" y="515435"/>
                    <a:pt x="464286" y="901824"/>
                    <a:pt x="464286" y="1371600"/>
                  </a:cubicBezTo>
                  <a:cubicBezTo>
                    <a:pt x="464286" y="1841377"/>
                    <a:pt x="821314" y="2227765"/>
                    <a:pt x="1278832" y="2274229"/>
                  </a:cubicBezTo>
                  <a:lnTo>
                    <a:pt x="1371598" y="2278913"/>
                  </a:lnTo>
                  <a:lnTo>
                    <a:pt x="1371598" y="2287870"/>
                  </a:lnTo>
                  <a:lnTo>
                    <a:pt x="1186932" y="2499850"/>
                  </a:lnTo>
                  <a:lnTo>
                    <a:pt x="1371598" y="2711831"/>
                  </a:lnTo>
                  <a:lnTo>
                    <a:pt x="1371598" y="2743200"/>
                  </a:lnTo>
                  <a:lnTo>
                    <a:pt x="1231362" y="2736119"/>
                  </a:lnTo>
                  <a:cubicBezTo>
                    <a:pt x="539724" y="2665879"/>
                    <a:pt x="0" y="2081770"/>
                    <a:pt x="0" y="1371600"/>
                  </a:cubicBezTo>
                  <a:cubicBezTo>
                    <a:pt x="0" y="661431"/>
                    <a:pt x="539724" y="77321"/>
                    <a:pt x="1231362" y="708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66" name="화살표: 오른쪽 65">
              <a:extLst>
                <a:ext uri="{FF2B5EF4-FFF2-40B4-BE49-F238E27FC236}">
                  <a16:creationId xmlns:a16="http://schemas.microsoft.com/office/drawing/2014/main" id="{5DA87E83-4815-4547-8354-7EEB7523AC00}"/>
                </a:ext>
              </a:extLst>
            </p:cNvPr>
            <p:cNvSpPr/>
            <p:nvPr/>
          </p:nvSpPr>
          <p:spPr>
            <a:xfrm>
              <a:off x="2460416" y="1810111"/>
              <a:ext cx="2362196" cy="854910"/>
            </a:xfrm>
            <a:prstGeom prst="rightArrow">
              <a:avLst>
                <a:gd name="adj1" fmla="val 54082"/>
                <a:gd name="adj2" fmla="val 29736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44382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3875231" y="5183047"/>
            <a:ext cx="7981807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유저는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PVE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에서 얻은 성장 재화를 바탕으로 성장하여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PVP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접근하게 되며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PVP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에서 얻은 재화를 이용하여 다양한 캐릭터를 획득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성장을 위하여 다시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PVE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접근하는 구조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60303A1-4467-4F4E-BF31-C9870C061487}"/>
              </a:ext>
            </a:extLst>
          </p:cNvPr>
          <p:cNvSpPr txBox="1"/>
          <p:nvPr/>
        </p:nvSpPr>
        <p:spPr>
          <a:xfrm>
            <a:off x="334963" y="5570878"/>
            <a:ext cx="23942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총평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245E580-02D0-4423-8DBC-0F5EA182C815}"/>
              </a:ext>
            </a:extLst>
          </p:cNvPr>
          <p:cNvSpPr txBox="1"/>
          <p:nvPr/>
        </p:nvSpPr>
        <p:spPr>
          <a:xfrm>
            <a:off x="3930428" y="2156108"/>
            <a:ext cx="1113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 smtClean="0">
                <a:solidFill>
                  <a:srgbClr val="44382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PVE</a:t>
            </a:r>
            <a:endParaRPr lang="ko-KR" altLang="en-US" dirty="0">
              <a:solidFill>
                <a:srgbClr val="443828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538017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4520460B-654D-4B5D-9D19-4CB8A21E9F6E}"/>
              </a:ext>
            </a:extLst>
          </p:cNvPr>
          <p:cNvSpPr/>
          <p:nvPr/>
        </p:nvSpPr>
        <p:spPr>
          <a:xfrm>
            <a:off x="0" y="0"/>
            <a:ext cx="12192000" cy="12671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2ACE03-5544-4F8D-A657-1892B837A1A2}"/>
              </a:ext>
            </a:extLst>
          </p:cNvPr>
          <p:cNvSpPr txBox="1"/>
          <p:nvPr/>
        </p:nvSpPr>
        <p:spPr>
          <a:xfrm>
            <a:off x="1381747" y="339148"/>
            <a:ext cx="43241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PVP : </a:t>
            </a:r>
            <a:r>
              <a:rPr lang="ko-KR" altLang="en-US" sz="2800" dirty="0">
                <a:solidFill>
                  <a:schemeClr val="bg1"/>
                </a:solidFill>
              </a:rPr>
              <a:t>아레나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7DF7C9E-1D12-4DD1-9CA6-0EFB6ADE2CB8}"/>
              </a:ext>
            </a:extLst>
          </p:cNvPr>
          <p:cNvGrpSpPr/>
          <p:nvPr/>
        </p:nvGrpSpPr>
        <p:grpSpPr>
          <a:xfrm>
            <a:off x="196850" y="188008"/>
            <a:ext cx="825500" cy="825500"/>
            <a:chOff x="539750" y="3297235"/>
            <a:chExt cx="825500" cy="82550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79CFF6C2-5D8D-4897-A345-A9608D3B84BE}"/>
                </a:ext>
              </a:extLst>
            </p:cNvPr>
            <p:cNvSpPr/>
            <p:nvPr/>
          </p:nvSpPr>
          <p:spPr>
            <a:xfrm rot="2700000">
              <a:off x="539750" y="3297235"/>
              <a:ext cx="825500" cy="825500"/>
            </a:xfrm>
            <a:prstGeom prst="rect">
              <a:avLst/>
            </a:prstGeom>
            <a:solidFill>
              <a:srgbClr val="ECD9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C951EDF-A328-4552-87F4-F5FCD7293D6A}"/>
                </a:ext>
              </a:extLst>
            </p:cNvPr>
            <p:cNvSpPr txBox="1"/>
            <p:nvPr/>
          </p:nvSpPr>
          <p:spPr>
            <a:xfrm>
              <a:off x="557213" y="3448375"/>
              <a:ext cx="7905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rgbClr val="443828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03</a:t>
              </a:r>
              <a:endParaRPr lang="ko-KR" altLang="en-US" sz="2800" dirty="0">
                <a:solidFill>
                  <a:srgbClr val="44382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41B6350-D9ED-48F2-BF12-E1056B610488}"/>
              </a:ext>
            </a:extLst>
          </p:cNvPr>
          <p:cNvCxnSpPr/>
          <p:nvPr/>
        </p:nvCxnSpPr>
        <p:spPr>
          <a:xfrm>
            <a:off x="3217652" y="5164527"/>
            <a:ext cx="0" cy="139747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046FF4A-CD4F-426B-9BEE-5F804B462C3F}"/>
              </a:ext>
            </a:extLst>
          </p:cNvPr>
          <p:cNvSpPr txBox="1"/>
          <p:nvPr/>
        </p:nvSpPr>
        <p:spPr>
          <a:xfrm>
            <a:off x="342900" y="5601655"/>
            <a:ext cx="23907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설명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285B04AC-A457-43FA-B15A-EF023F1B97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50"/>
          <a:stretch/>
        </p:blipFill>
        <p:spPr>
          <a:xfrm>
            <a:off x="6698238" y="2214526"/>
            <a:ext cx="5158800" cy="254638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D934D60-D8B3-47F9-A115-D9451422411D}"/>
              </a:ext>
            </a:extLst>
          </p:cNvPr>
          <p:cNvSpPr txBox="1"/>
          <p:nvPr/>
        </p:nvSpPr>
        <p:spPr>
          <a:xfrm>
            <a:off x="3872520" y="5193851"/>
            <a:ext cx="80422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시즌제</a:t>
            </a:r>
            <a:r>
              <a:rPr lang="ko-KR" altLang="en-US" sz="2000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실시간 </a:t>
            </a:r>
            <a:r>
              <a:rPr lang="en-US" altLang="ko-KR" sz="2000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PVP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명의 캐릭터를 </a:t>
            </a:r>
            <a:r>
              <a:rPr lang="ko-KR" altLang="en-US" sz="2000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출전 순서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맞춰 고르고 </a:t>
            </a:r>
            <a:r>
              <a:rPr lang="ko-KR" altLang="en-US" sz="2000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랜덤 매칭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하여 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상대 플레이어와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1:1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전투 방식으로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000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입장 가능 시간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과 </a:t>
            </a:r>
            <a:r>
              <a:rPr lang="ko-KR" altLang="en-US" sz="2000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입장 가능 횟수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 존재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r="3985"/>
          <a:stretch/>
        </p:blipFill>
        <p:spPr>
          <a:xfrm>
            <a:off x="342900" y="2214526"/>
            <a:ext cx="5158800" cy="2544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8313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4520460B-654D-4B5D-9D19-4CB8A21E9F6E}"/>
              </a:ext>
            </a:extLst>
          </p:cNvPr>
          <p:cNvSpPr/>
          <p:nvPr/>
        </p:nvSpPr>
        <p:spPr>
          <a:xfrm>
            <a:off x="0" y="0"/>
            <a:ext cx="12192000" cy="12671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2ACE03-5544-4F8D-A657-1892B837A1A2}"/>
              </a:ext>
            </a:extLst>
          </p:cNvPr>
          <p:cNvSpPr txBox="1"/>
          <p:nvPr/>
        </p:nvSpPr>
        <p:spPr>
          <a:xfrm>
            <a:off x="1381747" y="339148"/>
            <a:ext cx="43241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PVP : </a:t>
            </a:r>
            <a:r>
              <a:rPr lang="ko-KR" altLang="en-US" sz="2800" dirty="0">
                <a:solidFill>
                  <a:schemeClr val="bg1"/>
                </a:solidFill>
              </a:rPr>
              <a:t>아레나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7DF7C9E-1D12-4DD1-9CA6-0EFB6ADE2CB8}"/>
              </a:ext>
            </a:extLst>
          </p:cNvPr>
          <p:cNvGrpSpPr/>
          <p:nvPr/>
        </p:nvGrpSpPr>
        <p:grpSpPr>
          <a:xfrm>
            <a:off x="196850" y="188008"/>
            <a:ext cx="825500" cy="825500"/>
            <a:chOff x="539750" y="3297235"/>
            <a:chExt cx="825500" cy="82550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79CFF6C2-5D8D-4897-A345-A9608D3B84BE}"/>
                </a:ext>
              </a:extLst>
            </p:cNvPr>
            <p:cNvSpPr/>
            <p:nvPr/>
          </p:nvSpPr>
          <p:spPr>
            <a:xfrm rot="2700000">
              <a:off x="539750" y="3297235"/>
              <a:ext cx="825500" cy="825500"/>
            </a:xfrm>
            <a:prstGeom prst="rect">
              <a:avLst/>
            </a:prstGeom>
            <a:solidFill>
              <a:srgbClr val="ECD9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C951EDF-A328-4552-87F4-F5FCD7293D6A}"/>
                </a:ext>
              </a:extLst>
            </p:cNvPr>
            <p:cNvSpPr txBox="1"/>
            <p:nvPr/>
          </p:nvSpPr>
          <p:spPr>
            <a:xfrm>
              <a:off x="557213" y="3448375"/>
              <a:ext cx="7905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rgbClr val="443828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03</a:t>
              </a:r>
              <a:endParaRPr lang="ko-KR" altLang="en-US" sz="2800" dirty="0">
                <a:solidFill>
                  <a:srgbClr val="44382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41B6350-D9ED-48F2-BF12-E1056B610488}"/>
              </a:ext>
            </a:extLst>
          </p:cNvPr>
          <p:cNvCxnSpPr/>
          <p:nvPr/>
        </p:nvCxnSpPr>
        <p:spPr>
          <a:xfrm>
            <a:off x="3217652" y="5164527"/>
            <a:ext cx="0" cy="139747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046FF4A-CD4F-426B-9BEE-5F804B462C3F}"/>
              </a:ext>
            </a:extLst>
          </p:cNvPr>
          <p:cNvSpPr txBox="1"/>
          <p:nvPr/>
        </p:nvSpPr>
        <p:spPr>
          <a:xfrm>
            <a:off x="342900" y="5601655"/>
            <a:ext cx="23907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핵심 키워드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36502D7-A38B-4461-AC86-FDE877816027}"/>
              </a:ext>
            </a:extLst>
          </p:cNvPr>
          <p:cNvSpPr txBox="1"/>
          <p:nvPr/>
        </p:nvSpPr>
        <p:spPr>
          <a:xfrm>
            <a:off x="3873500" y="5678599"/>
            <a:ext cx="7383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시즌제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실시간 </a:t>
            </a:r>
            <a:r>
              <a:rPr lang="en-US" altLang="ko-KR" dirty="0"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PVP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출전 순서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입장 가능 시간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입장 가능 횟수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285B04AC-A457-43FA-B15A-EF023F1B97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50"/>
          <a:stretch/>
        </p:blipFill>
        <p:spPr>
          <a:xfrm>
            <a:off x="3516600" y="2218749"/>
            <a:ext cx="5158800" cy="2546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6158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285B04AC-A457-43FA-B15A-EF023F1B97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50"/>
          <a:stretch/>
        </p:blipFill>
        <p:spPr>
          <a:xfrm>
            <a:off x="342900" y="2214526"/>
            <a:ext cx="5158800" cy="2546387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4520460B-654D-4B5D-9D19-4CB8A21E9F6E}"/>
              </a:ext>
            </a:extLst>
          </p:cNvPr>
          <p:cNvSpPr/>
          <p:nvPr/>
        </p:nvSpPr>
        <p:spPr>
          <a:xfrm>
            <a:off x="0" y="0"/>
            <a:ext cx="12192000" cy="12671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2ACE03-5544-4F8D-A657-1892B837A1A2}"/>
              </a:ext>
            </a:extLst>
          </p:cNvPr>
          <p:cNvSpPr txBox="1"/>
          <p:nvPr/>
        </p:nvSpPr>
        <p:spPr>
          <a:xfrm>
            <a:off x="1381747" y="339148"/>
            <a:ext cx="43241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PVP : </a:t>
            </a:r>
            <a:r>
              <a:rPr lang="ko-KR" altLang="en-US" sz="2800" dirty="0">
                <a:solidFill>
                  <a:schemeClr val="bg1"/>
                </a:solidFill>
              </a:rPr>
              <a:t>아레나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7DF7C9E-1D12-4DD1-9CA6-0EFB6ADE2CB8}"/>
              </a:ext>
            </a:extLst>
          </p:cNvPr>
          <p:cNvGrpSpPr/>
          <p:nvPr/>
        </p:nvGrpSpPr>
        <p:grpSpPr>
          <a:xfrm>
            <a:off x="196850" y="188008"/>
            <a:ext cx="825500" cy="825500"/>
            <a:chOff x="539750" y="3297235"/>
            <a:chExt cx="825500" cy="82550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79CFF6C2-5D8D-4897-A345-A9608D3B84BE}"/>
                </a:ext>
              </a:extLst>
            </p:cNvPr>
            <p:cNvSpPr/>
            <p:nvPr/>
          </p:nvSpPr>
          <p:spPr>
            <a:xfrm rot="2700000">
              <a:off x="539750" y="3297235"/>
              <a:ext cx="825500" cy="825500"/>
            </a:xfrm>
            <a:prstGeom prst="rect">
              <a:avLst/>
            </a:prstGeom>
            <a:solidFill>
              <a:srgbClr val="ECD9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C951EDF-A328-4552-87F4-F5FCD7293D6A}"/>
                </a:ext>
              </a:extLst>
            </p:cNvPr>
            <p:cNvSpPr txBox="1"/>
            <p:nvPr/>
          </p:nvSpPr>
          <p:spPr>
            <a:xfrm>
              <a:off x="557213" y="3448375"/>
              <a:ext cx="7905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rgbClr val="443828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03</a:t>
              </a:r>
              <a:endParaRPr lang="ko-KR" altLang="en-US" sz="2800" dirty="0">
                <a:solidFill>
                  <a:srgbClr val="44382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41B6350-D9ED-48F2-BF12-E1056B610488}"/>
              </a:ext>
            </a:extLst>
          </p:cNvPr>
          <p:cNvCxnSpPr/>
          <p:nvPr/>
        </p:nvCxnSpPr>
        <p:spPr>
          <a:xfrm>
            <a:off x="3217652" y="5164527"/>
            <a:ext cx="0" cy="139747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046FF4A-CD4F-426B-9BEE-5F804B462C3F}"/>
              </a:ext>
            </a:extLst>
          </p:cNvPr>
          <p:cNvSpPr txBox="1"/>
          <p:nvPr/>
        </p:nvSpPr>
        <p:spPr>
          <a:xfrm>
            <a:off x="342900" y="5601655"/>
            <a:ext cx="23907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시즌제</a:t>
            </a:r>
            <a:endParaRPr lang="ko-KR" altLang="en-US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C08FC09-B65F-40FB-BCBB-D4B42C70FAAC}"/>
              </a:ext>
            </a:extLst>
          </p:cNvPr>
          <p:cNvSpPr/>
          <p:nvPr/>
        </p:nvSpPr>
        <p:spPr>
          <a:xfrm>
            <a:off x="4503450" y="2481803"/>
            <a:ext cx="895350" cy="4953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D934D60-D8B3-47F9-A115-D9451422411D}"/>
              </a:ext>
            </a:extLst>
          </p:cNvPr>
          <p:cNvSpPr txBox="1"/>
          <p:nvPr/>
        </p:nvSpPr>
        <p:spPr>
          <a:xfrm>
            <a:off x="3872521" y="5213824"/>
            <a:ext cx="8042275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매 시즌마다 </a:t>
            </a: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맵이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변경되어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유리한 캐릭터를 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선택 후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전투를 시작 하여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유저가 캐릭터의 특성에 대한 이해도를 높일 수 있게 할 뿐 아니라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다양한 캐릭터를 육성하게끔 유도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r="3968"/>
          <a:stretch/>
        </p:blipFill>
        <p:spPr>
          <a:xfrm>
            <a:off x="6698238" y="2218953"/>
            <a:ext cx="5158800" cy="2544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5742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4520460B-654D-4B5D-9D19-4CB8A21E9F6E}"/>
              </a:ext>
            </a:extLst>
          </p:cNvPr>
          <p:cNvSpPr/>
          <p:nvPr/>
        </p:nvSpPr>
        <p:spPr>
          <a:xfrm>
            <a:off x="0" y="0"/>
            <a:ext cx="12192000" cy="12671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2ACE03-5544-4F8D-A657-1892B837A1A2}"/>
              </a:ext>
            </a:extLst>
          </p:cNvPr>
          <p:cNvSpPr txBox="1"/>
          <p:nvPr/>
        </p:nvSpPr>
        <p:spPr>
          <a:xfrm>
            <a:off x="1381747" y="339148"/>
            <a:ext cx="43241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PVP : </a:t>
            </a:r>
            <a:r>
              <a:rPr lang="ko-KR" altLang="en-US" sz="2800" dirty="0">
                <a:solidFill>
                  <a:schemeClr val="bg1"/>
                </a:solidFill>
              </a:rPr>
              <a:t>아레나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7DF7C9E-1D12-4DD1-9CA6-0EFB6ADE2CB8}"/>
              </a:ext>
            </a:extLst>
          </p:cNvPr>
          <p:cNvGrpSpPr/>
          <p:nvPr/>
        </p:nvGrpSpPr>
        <p:grpSpPr>
          <a:xfrm>
            <a:off x="196850" y="188008"/>
            <a:ext cx="825500" cy="825500"/>
            <a:chOff x="539750" y="3297235"/>
            <a:chExt cx="825500" cy="82550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79CFF6C2-5D8D-4897-A345-A9608D3B84BE}"/>
                </a:ext>
              </a:extLst>
            </p:cNvPr>
            <p:cNvSpPr/>
            <p:nvPr/>
          </p:nvSpPr>
          <p:spPr>
            <a:xfrm rot="2700000">
              <a:off x="539750" y="3297235"/>
              <a:ext cx="825500" cy="825500"/>
            </a:xfrm>
            <a:prstGeom prst="rect">
              <a:avLst/>
            </a:prstGeom>
            <a:solidFill>
              <a:srgbClr val="ECD9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C951EDF-A328-4552-87F4-F5FCD7293D6A}"/>
                </a:ext>
              </a:extLst>
            </p:cNvPr>
            <p:cNvSpPr txBox="1"/>
            <p:nvPr/>
          </p:nvSpPr>
          <p:spPr>
            <a:xfrm>
              <a:off x="557213" y="3448375"/>
              <a:ext cx="7905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rgbClr val="443828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03</a:t>
              </a:r>
              <a:endParaRPr lang="ko-KR" altLang="en-US" sz="2800" dirty="0">
                <a:solidFill>
                  <a:srgbClr val="44382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41B6350-D9ED-48F2-BF12-E1056B610488}"/>
              </a:ext>
            </a:extLst>
          </p:cNvPr>
          <p:cNvCxnSpPr/>
          <p:nvPr/>
        </p:nvCxnSpPr>
        <p:spPr>
          <a:xfrm>
            <a:off x="3217652" y="5164527"/>
            <a:ext cx="0" cy="139747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046FF4A-CD4F-426B-9BEE-5F804B462C3F}"/>
              </a:ext>
            </a:extLst>
          </p:cNvPr>
          <p:cNvSpPr txBox="1"/>
          <p:nvPr/>
        </p:nvSpPr>
        <p:spPr>
          <a:xfrm>
            <a:off x="342900" y="5601655"/>
            <a:ext cx="23907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실시간 </a:t>
            </a:r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PVP</a:t>
            </a:r>
            <a:endParaRPr lang="ko-KR" altLang="en-US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D934D60-D8B3-47F9-A115-D9451422411D}"/>
              </a:ext>
            </a:extLst>
          </p:cNvPr>
          <p:cNvSpPr txBox="1"/>
          <p:nvPr/>
        </p:nvSpPr>
        <p:spPr>
          <a:xfrm>
            <a:off x="3872520" y="5193851"/>
            <a:ext cx="8042275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콜로세움을 먼저 접하고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AI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전투의 답답함을 느낀 유저 혹은 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직접 플레이 하고 싶은 욕구를 느끼는 유저의 욕구를 해소 시키기 위하여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콜로세움과 정 반대 형태의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PVP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채용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050" name="Picture 2" descr="2021/02/12 가디언테일즈 아레나 란/미공/베스 - YouTube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256"/>
          <a:stretch/>
        </p:blipFill>
        <p:spPr bwMode="auto">
          <a:xfrm>
            <a:off x="3516600" y="2214781"/>
            <a:ext cx="5158800" cy="2546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92435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285B04AC-A457-43FA-B15A-EF023F1B97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50"/>
          <a:stretch/>
        </p:blipFill>
        <p:spPr>
          <a:xfrm>
            <a:off x="3516600" y="2214526"/>
            <a:ext cx="5158800" cy="2546387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4520460B-654D-4B5D-9D19-4CB8A21E9F6E}"/>
              </a:ext>
            </a:extLst>
          </p:cNvPr>
          <p:cNvSpPr/>
          <p:nvPr/>
        </p:nvSpPr>
        <p:spPr>
          <a:xfrm>
            <a:off x="0" y="0"/>
            <a:ext cx="12192000" cy="12671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2ACE03-5544-4F8D-A657-1892B837A1A2}"/>
              </a:ext>
            </a:extLst>
          </p:cNvPr>
          <p:cNvSpPr txBox="1"/>
          <p:nvPr/>
        </p:nvSpPr>
        <p:spPr>
          <a:xfrm>
            <a:off x="1381747" y="339148"/>
            <a:ext cx="43241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PVP : </a:t>
            </a:r>
            <a:r>
              <a:rPr lang="ko-KR" altLang="en-US" sz="2800" dirty="0">
                <a:solidFill>
                  <a:schemeClr val="bg1"/>
                </a:solidFill>
              </a:rPr>
              <a:t>아레나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7DF7C9E-1D12-4DD1-9CA6-0EFB6ADE2CB8}"/>
              </a:ext>
            </a:extLst>
          </p:cNvPr>
          <p:cNvGrpSpPr/>
          <p:nvPr/>
        </p:nvGrpSpPr>
        <p:grpSpPr>
          <a:xfrm>
            <a:off x="196850" y="188008"/>
            <a:ext cx="825500" cy="825500"/>
            <a:chOff x="539750" y="3297235"/>
            <a:chExt cx="825500" cy="82550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79CFF6C2-5D8D-4897-A345-A9608D3B84BE}"/>
                </a:ext>
              </a:extLst>
            </p:cNvPr>
            <p:cNvSpPr/>
            <p:nvPr/>
          </p:nvSpPr>
          <p:spPr>
            <a:xfrm rot="2700000">
              <a:off x="539750" y="3297235"/>
              <a:ext cx="825500" cy="825500"/>
            </a:xfrm>
            <a:prstGeom prst="rect">
              <a:avLst/>
            </a:prstGeom>
            <a:solidFill>
              <a:srgbClr val="ECD9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C951EDF-A328-4552-87F4-F5FCD7293D6A}"/>
                </a:ext>
              </a:extLst>
            </p:cNvPr>
            <p:cNvSpPr txBox="1"/>
            <p:nvPr/>
          </p:nvSpPr>
          <p:spPr>
            <a:xfrm>
              <a:off x="557213" y="3448375"/>
              <a:ext cx="7905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rgbClr val="443828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03</a:t>
              </a:r>
              <a:endParaRPr lang="ko-KR" altLang="en-US" sz="2800" dirty="0">
                <a:solidFill>
                  <a:srgbClr val="44382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41B6350-D9ED-48F2-BF12-E1056B610488}"/>
              </a:ext>
            </a:extLst>
          </p:cNvPr>
          <p:cNvCxnSpPr/>
          <p:nvPr/>
        </p:nvCxnSpPr>
        <p:spPr>
          <a:xfrm>
            <a:off x="3217652" y="5164527"/>
            <a:ext cx="0" cy="139747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046FF4A-CD4F-426B-9BEE-5F804B462C3F}"/>
              </a:ext>
            </a:extLst>
          </p:cNvPr>
          <p:cNvSpPr txBox="1"/>
          <p:nvPr/>
        </p:nvSpPr>
        <p:spPr>
          <a:xfrm>
            <a:off x="342900" y="5601655"/>
            <a:ext cx="23907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출전 순서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C08FC09-B65F-40FB-BCBB-D4B42C70FAAC}"/>
              </a:ext>
            </a:extLst>
          </p:cNvPr>
          <p:cNvSpPr/>
          <p:nvPr/>
        </p:nvSpPr>
        <p:spPr>
          <a:xfrm>
            <a:off x="4717256" y="2965450"/>
            <a:ext cx="2940844" cy="120649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D934D60-D8B3-47F9-A115-D9451422411D}"/>
              </a:ext>
            </a:extLst>
          </p:cNvPr>
          <p:cNvSpPr txBox="1"/>
          <p:nvPr/>
        </p:nvSpPr>
        <p:spPr>
          <a:xfrm>
            <a:off x="3872521" y="5213824"/>
            <a:ext cx="8049182" cy="1298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전투 시작에 앞서 캐릭터 선택 및 출전 순서를 정하는데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 때 유저는 현재 시즌의 </a:t>
            </a: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맵과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매칭될 상대의 파티가 어떤 조합인가에 대한 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고민을 유도하며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이러한 고민을 하며 승리를 쟁취한 유저는 더욱 큰 재미를 느끼게 됨 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846771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285B04AC-A457-43FA-B15A-EF023F1B97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50"/>
          <a:stretch/>
        </p:blipFill>
        <p:spPr>
          <a:xfrm>
            <a:off x="342900" y="2214070"/>
            <a:ext cx="5158800" cy="2546387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4520460B-654D-4B5D-9D19-4CB8A21E9F6E}"/>
              </a:ext>
            </a:extLst>
          </p:cNvPr>
          <p:cNvSpPr/>
          <p:nvPr/>
        </p:nvSpPr>
        <p:spPr>
          <a:xfrm>
            <a:off x="0" y="0"/>
            <a:ext cx="12192000" cy="12671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2ACE03-5544-4F8D-A657-1892B837A1A2}"/>
              </a:ext>
            </a:extLst>
          </p:cNvPr>
          <p:cNvSpPr txBox="1"/>
          <p:nvPr/>
        </p:nvSpPr>
        <p:spPr>
          <a:xfrm>
            <a:off x="1381747" y="339148"/>
            <a:ext cx="43241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PVP : </a:t>
            </a:r>
            <a:r>
              <a:rPr lang="ko-KR" altLang="en-US" sz="2800" dirty="0">
                <a:solidFill>
                  <a:schemeClr val="bg1"/>
                </a:solidFill>
              </a:rPr>
              <a:t>아레나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7DF7C9E-1D12-4DD1-9CA6-0EFB6ADE2CB8}"/>
              </a:ext>
            </a:extLst>
          </p:cNvPr>
          <p:cNvGrpSpPr/>
          <p:nvPr/>
        </p:nvGrpSpPr>
        <p:grpSpPr>
          <a:xfrm>
            <a:off x="196850" y="188008"/>
            <a:ext cx="825500" cy="825500"/>
            <a:chOff x="539750" y="3297235"/>
            <a:chExt cx="825500" cy="82550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79CFF6C2-5D8D-4897-A345-A9608D3B84BE}"/>
                </a:ext>
              </a:extLst>
            </p:cNvPr>
            <p:cNvSpPr/>
            <p:nvPr/>
          </p:nvSpPr>
          <p:spPr>
            <a:xfrm rot="2700000">
              <a:off x="539750" y="3297235"/>
              <a:ext cx="825500" cy="825500"/>
            </a:xfrm>
            <a:prstGeom prst="rect">
              <a:avLst/>
            </a:prstGeom>
            <a:solidFill>
              <a:srgbClr val="ECD9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C951EDF-A328-4552-87F4-F5FCD7293D6A}"/>
                </a:ext>
              </a:extLst>
            </p:cNvPr>
            <p:cNvSpPr txBox="1"/>
            <p:nvPr/>
          </p:nvSpPr>
          <p:spPr>
            <a:xfrm>
              <a:off x="557213" y="3448375"/>
              <a:ext cx="7905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rgbClr val="443828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03</a:t>
              </a:r>
              <a:endParaRPr lang="ko-KR" altLang="en-US" sz="2800" dirty="0">
                <a:solidFill>
                  <a:srgbClr val="44382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41B6350-D9ED-48F2-BF12-E1056B610488}"/>
              </a:ext>
            </a:extLst>
          </p:cNvPr>
          <p:cNvCxnSpPr/>
          <p:nvPr/>
        </p:nvCxnSpPr>
        <p:spPr>
          <a:xfrm>
            <a:off x="3217652" y="5164527"/>
            <a:ext cx="0" cy="139747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046FF4A-CD4F-426B-9BEE-5F804B462C3F}"/>
              </a:ext>
            </a:extLst>
          </p:cNvPr>
          <p:cNvSpPr txBox="1"/>
          <p:nvPr/>
        </p:nvSpPr>
        <p:spPr>
          <a:xfrm>
            <a:off x="342900" y="5601655"/>
            <a:ext cx="23907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입장 가능 시간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C08FC09-B65F-40FB-BCBB-D4B42C70FAAC}"/>
              </a:ext>
            </a:extLst>
          </p:cNvPr>
          <p:cNvSpPr/>
          <p:nvPr/>
        </p:nvSpPr>
        <p:spPr>
          <a:xfrm>
            <a:off x="2532219" y="4221246"/>
            <a:ext cx="783781" cy="44146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D934D60-D8B3-47F9-A115-D9451422411D}"/>
              </a:ext>
            </a:extLst>
          </p:cNvPr>
          <p:cNvSpPr txBox="1"/>
          <p:nvPr/>
        </p:nvSpPr>
        <p:spPr>
          <a:xfrm>
            <a:off x="3872520" y="5193851"/>
            <a:ext cx="797658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실시간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PVP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 때문에 </a:t>
            </a: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매칭을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빠르고 안정적이게 하기 위하여 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남녀노소를 불문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게임의 이용자 비율이 가장 높은 저녁 시간대에 입장 가능 시간을 배치하여 보다 많은 유저가 아레나를 즐길 수 있게끔 유도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88A1C463-1FA3-4416-9BD8-2A675FE5ED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60" b="1559"/>
          <a:stretch/>
        </p:blipFill>
        <p:spPr>
          <a:xfrm>
            <a:off x="6360844" y="2214071"/>
            <a:ext cx="5496194" cy="2546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2250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1210</TotalTime>
  <Words>1130</Words>
  <Application>Microsoft Office PowerPoint</Application>
  <PresentationFormat>와이드스크린</PresentationFormat>
  <Paragraphs>169</Paragraphs>
  <Slides>27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2" baseType="lpstr">
      <vt:lpstr>나눔스퀘어 Bold</vt:lpstr>
      <vt:lpstr>나눔스퀘어 ExtraBold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Atents</dc:creator>
  <cp:lastModifiedBy>Atents</cp:lastModifiedBy>
  <cp:revision>315</cp:revision>
  <dcterms:created xsi:type="dcterms:W3CDTF">2021-04-15T02:12:24Z</dcterms:created>
  <dcterms:modified xsi:type="dcterms:W3CDTF">2021-04-23T04:38:38Z</dcterms:modified>
</cp:coreProperties>
</file>